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5"/>
  </p:notesMasterIdLst>
  <p:handoutMasterIdLst>
    <p:handoutMasterId r:id="rId16"/>
  </p:handoutMasterIdLst>
  <p:sldIdLst>
    <p:sldId id="824" r:id="rId2"/>
    <p:sldId id="842" r:id="rId3"/>
    <p:sldId id="858" r:id="rId4"/>
    <p:sldId id="843" r:id="rId5"/>
    <p:sldId id="848" r:id="rId6"/>
    <p:sldId id="847" r:id="rId7"/>
    <p:sldId id="854" r:id="rId8"/>
    <p:sldId id="850" r:id="rId9"/>
    <p:sldId id="845" r:id="rId10"/>
    <p:sldId id="849" r:id="rId11"/>
    <p:sldId id="856" r:id="rId12"/>
    <p:sldId id="851" r:id="rId13"/>
    <p:sldId id="852" r:id="rId14"/>
  </p:sldIdLst>
  <p:sldSz cx="9144000" cy="5143500" type="screen16x9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23" autoAdjust="0"/>
    <p:restoredTop sz="87792" autoAdjust="0"/>
  </p:normalViewPr>
  <p:slideViewPr>
    <p:cSldViewPr>
      <p:cViewPr varScale="1">
        <p:scale>
          <a:sx n="152" d="100"/>
          <a:sy n="152" d="100"/>
        </p:scale>
        <p:origin x="168" y="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7842"/>
          </a:xfrm>
          <a:prstGeom prst="rect">
            <a:avLst/>
          </a:prstGeom>
        </p:spPr>
        <p:txBody>
          <a:bodyPr vert="horz" lIns="92411" tIns="46206" rIns="92411" bIns="462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4538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1" tIns="46206" rIns="92411" bIns="46206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23924"/>
            <a:ext cx="5487041" cy="4475798"/>
          </a:xfrm>
          <a:prstGeom prst="rect">
            <a:avLst/>
          </a:prstGeom>
        </p:spPr>
        <p:txBody>
          <a:bodyPr vert="horz" lIns="92411" tIns="46206" rIns="92411" bIns="46206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6257"/>
            <a:ext cx="2972547" cy="497841"/>
          </a:xfrm>
          <a:prstGeom prst="rect">
            <a:avLst/>
          </a:prstGeom>
        </p:spPr>
        <p:txBody>
          <a:bodyPr vert="horz" lIns="92411" tIns="46206" rIns="92411" bIns="462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00" y="0"/>
            <a:ext cx="9173370" cy="5142161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3778247"/>
            <a:ext cx="413375" cy="209550"/>
          </a:xfrm>
        </p:spPr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88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36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107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157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205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273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661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393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17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90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782939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64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07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80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30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01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4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1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802" y="0"/>
            <a:ext cx="9172472" cy="5142161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 smtClean="0"/>
              <a:pPr>
                <a:defRPr/>
              </a:pPr>
              <a:t>20.04.2022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F190BA10-4258-4E65-B424-1D6E14451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335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727639E498A60D5FF9A3B911FC10326BB8302798F1297D0E53E768DB48E96CC69D5FD2E1A80FD523799CC472D52311A7750254AAE67195B1aAc7J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8222" y="2139702"/>
            <a:ext cx="7920880" cy="100023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78222" y="24234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6899" y="906864"/>
            <a:ext cx="77435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endParaRPr lang="ru-RU" altLang="ru-RU" sz="12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9672" y="135691"/>
            <a:ext cx="61926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6068" y="130952"/>
            <a:ext cx="7765945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18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34619"/>
            <a:ext cx="623159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/>
              <a:t>Заявление о приеме на обучение и документы для приема на обучение подаются: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6068" y="130952"/>
            <a:ext cx="776594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заявлении о приеме на обучение родителем (законным представителем) ребенка указываются следующие сведения: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фамилия, имя, отчество (при наличии)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места жительства и (или) адрес места пребывания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фамилия, имя, отчество (при наличии)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места жительства и (или) адрес места пребывания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адрес(а) электронной почты, номер(а) телефона(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(при наличии)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или поступающего;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права внеочередного, первоочередного или преимущественного приема;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потребности ребенка или поступающего в обучении по адаптированной образовательной программе и (или) в создании специальных условий для организации обучения и воспитания обучающегося с ограниченными возможностями здоровья в соответствии с заключением психолого-медико-педагогической комиссии (при наличии) или инвалида (ребенка-инвалида) в соответствии с индивидуальной программой реабилитации;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на обучение ребенка по адаптированной образовательной программе (в случае необходимости обучения ребенка по адаптированной образовательной программе);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поступающего, достигшего возраста восемнадцати лет, на обучение по адаптированной образовательной программе (в случае необходимости обучения указанного поступающего по адаптированной образовательной программе);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образования (в случае получения образования на родном языке из числа языков народов Российской Федерации или на иностранном языке);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язык из числа языков народов Российской Федерации (в случае реализации права на изучение родного языка из числа языков народов Российской Федерации, в том числе русского языка как родного языка);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язык республики Российской Федерации (в случае предоставления общеобразовательной организацией возможности изучения государственного языка республики Российской Федерации);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 ознакомления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или поступающего с уставом, с лицензией на осуществление образовательной деятельности, со свидетельством о государственной аккредитации, с общеобразовательными программами и другими документами, регламентирующими организацию и осуществление образовательной деятельности, права и обязанности обучающихся;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согласие родителя(ей) (законного(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представителя(ей) ребенка или поступающего на обработку персональных данных.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34619"/>
            <a:ext cx="62315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Заявление о приеме на </a:t>
            </a:r>
            <a:r>
              <a:rPr lang="ru-RU" b="1" dirty="0" smtClean="0"/>
              <a:t>обучение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94173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2126" t="16401" r="27162" b="8001"/>
          <a:stretch/>
        </p:blipFill>
        <p:spPr>
          <a:xfrm>
            <a:off x="683568" y="411510"/>
            <a:ext cx="3240360" cy="42484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94595" y="29094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/>
              <a:t>Образец заявления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4199478"/>
            <a:ext cx="5046065" cy="892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 !</a:t>
            </a:r>
          </a:p>
          <a:p>
            <a:pPr algn="just"/>
            <a:r>
              <a:rPr lang="ru-RU" sz="1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Образец </a:t>
            </a:r>
            <a:r>
              <a:rPr lang="ru-RU" sz="1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о приеме на обучение размещается общеобразовательной организацией на своих информационном стенде и официальном сайте в сети </a:t>
            </a:r>
            <a:r>
              <a:rPr lang="ru-RU" sz="1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Интернет!!!</a:t>
            </a:r>
            <a:endParaRPr lang="ru-RU" sz="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923678"/>
            <a:ext cx="7200897" cy="9779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3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658" t="17212" r="34250" b="6601"/>
          <a:stretch/>
        </p:blipFill>
        <p:spPr>
          <a:xfrm>
            <a:off x="460375" y="386265"/>
            <a:ext cx="3367608" cy="44338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1779662"/>
            <a:ext cx="40813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от 2 сентября 2020 года № 458 утвержден новый порядок приема детей на обучение по программам начального общего, основного общего и среднего общего образования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1470"/>
            <a:ext cx="8496944" cy="504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1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Акт ОМС о закреплении </a:t>
            </a:r>
            <a:r>
              <a:rPr lang="ru-RU" b="1" dirty="0" smtClean="0"/>
              <a:t>территории (ПАГО) 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403648" y="128072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Акт ОМС о закреплении </a:t>
            </a:r>
            <a:r>
              <a:rPr lang="ru-RU" b="1" dirty="0" smtClean="0"/>
              <a:t>территории (ПАГО)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4736" y="-35930"/>
            <a:ext cx="6192688" cy="8617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Информация на стенде и </a:t>
            </a:r>
          </a:p>
          <a:p>
            <a:pPr algn="ctr"/>
            <a:r>
              <a:rPr lang="ru-RU" sz="1600" b="1" dirty="0" smtClean="0"/>
              <a:t>официальном сайте в сети Интернет, которую обязана разместить общеобразовательная организация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0400" y="4656212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</a:t>
            </a:r>
            <a:r>
              <a:rPr lang="ru-RU" b="1" dirty="0" smtClean="0">
                <a:solidFill>
                  <a:srgbClr val="FF0000"/>
                </a:solidFill>
              </a:rPr>
              <a:t>порядке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11348" y="1347614"/>
            <a:ext cx="2969975" cy="33085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300" dirty="0"/>
              <a:t>- </a:t>
            </a:r>
            <a:r>
              <a:rPr lang="ru-RU" sz="1300" dirty="0" smtClean="0"/>
              <a:t>   детям </a:t>
            </a:r>
            <a:r>
              <a:rPr lang="ru-RU" sz="1300" dirty="0"/>
              <a:t>военнослужащих</a:t>
            </a:r>
          </a:p>
          <a:p>
            <a:pPr marL="285750" indent="-285750">
              <a:buFontTx/>
              <a:buChar char="-"/>
            </a:pPr>
            <a:r>
              <a:rPr lang="ru-RU" sz="1300" dirty="0" smtClean="0"/>
              <a:t>детям </a:t>
            </a:r>
            <a:r>
              <a:rPr lang="ru-RU" sz="1300" dirty="0"/>
              <a:t>сотрудников </a:t>
            </a:r>
            <a:r>
              <a:rPr lang="ru-RU" sz="1300" dirty="0" smtClean="0"/>
              <a:t>полиции</a:t>
            </a:r>
          </a:p>
          <a:p>
            <a:pPr marL="285750" indent="-285750">
              <a:buFontTx/>
              <a:buChar char="-"/>
            </a:pPr>
            <a:r>
              <a:rPr lang="ru-RU" sz="1300" dirty="0"/>
              <a:t>детям сотрудников органов внутренних дел, не являющихся сотрудниками </a:t>
            </a:r>
            <a:r>
              <a:rPr lang="ru-RU" sz="1300" dirty="0" smtClean="0"/>
              <a:t>полиции</a:t>
            </a:r>
          </a:p>
          <a:p>
            <a:pPr marL="285750" indent="-285750">
              <a:buFontTx/>
              <a:buChar char="-"/>
            </a:pPr>
            <a:r>
              <a:rPr lang="ru-RU" sz="1300" dirty="0" smtClean="0"/>
              <a:t>детям сотрудников</a:t>
            </a:r>
            <a:r>
              <a:rPr lang="ru-RU" sz="1300" dirty="0"/>
              <a:t>, имеющих специальные звания и проходящих службу в учреждениях и органах уголовно-исполнительной системы, органах принудительного исполнения Российской Федерации, федеральной противопожарной службе Государственной противопожарной службы и таможенных органах Российской Федерации</a:t>
            </a:r>
            <a:r>
              <a:rPr lang="ru-RU" sz="1400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43" y="1059582"/>
            <a:ext cx="7200897" cy="3131295"/>
          </a:xfrm>
        </p:spPr>
        <p:txBody>
          <a:bodyPr/>
          <a:lstStyle/>
          <a:p>
            <a:r>
              <a:rPr lang="ru-RU" dirty="0"/>
              <a:t>Для приема родитель(и) (законный(</a:t>
            </a:r>
            <a:r>
              <a:rPr lang="ru-RU" dirty="0" err="1"/>
              <a:t>ые</a:t>
            </a:r>
            <a:r>
              <a:rPr lang="ru-RU" dirty="0"/>
              <a:t>) представитель(и) ребенка или поступающий представляют следующие документы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84971"/>
            <a:ext cx="619268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Регистрация детей при приеме в образовательные организации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99793" y="1908577"/>
            <a:ext cx="2088231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при </a:t>
            </a:r>
            <a:r>
              <a:rPr lang="ru-RU" sz="1400" dirty="0">
                <a:solidFill>
                  <a:srgbClr val="FF0000"/>
                </a:solidFill>
              </a:rPr>
              <a:t>наличии права внеочередного или первоочередного приема на </a:t>
            </a:r>
            <a:r>
              <a:rPr lang="ru-RU" sz="1400" dirty="0" smtClean="0">
                <a:solidFill>
                  <a:srgbClr val="FF0000"/>
                </a:solidFill>
              </a:rPr>
              <a:t>обучение:</a:t>
            </a:r>
          </a:p>
          <a:p>
            <a:r>
              <a:rPr lang="ru-RU" sz="1400" dirty="0"/>
              <a:t>справку с места работы родителя(ей) (законного(</a:t>
            </a:r>
            <a:r>
              <a:rPr lang="ru-RU" sz="1400" dirty="0" err="1"/>
              <a:t>ых</a:t>
            </a:r>
            <a:r>
              <a:rPr lang="ru-RU" sz="1400" dirty="0"/>
              <a:t>) представителя(ей) </a:t>
            </a:r>
            <a:r>
              <a:rPr lang="ru-RU" sz="1400" dirty="0" smtClean="0"/>
              <a:t>ребенка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860032" y="1801414"/>
            <a:ext cx="374441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 </a:t>
            </a:r>
            <a:r>
              <a:rPr lang="ru-RU" sz="1300" dirty="0">
                <a:solidFill>
                  <a:srgbClr val="FF0000"/>
                </a:solidFill>
              </a:rPr>
              <a:t>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</a:t>
            </a:r>
            <a:r>
              <a:rPr lang="ru-RU" sz="1300" dirty="0" smtClean="0">
                <a:solidFill>
                  <a:srgbClr val="FF0000"/>
                </a:solidFill>
              </a:rPr>
              <a:t>образования:</a:t>
            </a:r>
          </a:p>
          <a:p>
            <a:r>
              <a:rPr lang="ru-RU" sz="1300" dirty="0"/>
              <a:t>копию документа </a:t>
            </a:r>
            <a:r>
              <a:rPr lang="ru-RU" sz="1300" b="1" dirty="0"/>
              <a:t>о регистрации </a:t>
            </a:r>
            <a:r>
              <a:rPr lang="ru-RU" sz="1300" dirty="0"/>
              <a:t>ребенка или поступающего по месту жительства или по месту пребывания на закрепленной территории или справку о приеме документов для оформления </a:t>
            </a:r>
            <a:r>
              <a:rPr lang="ru-RU" sz="1300" b="1" dirty="0"/>
              <a:t>регистрации</a:t>
            </a:r>
            <a:r>
              <a:rPr lang="ru-RU" sz="1300" dirty="0"/>
              <a:t> по месту жительства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5" y="1872279"/>
            <a:ext cx="2088231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Обязательные документы:</a:t>
            </a:r>
            <a:endParaRPr lang="ru-RU" sz="1200" dirty="0">
              <a:solidFill>
                <a:srgbClr val="FF0000"/>
              </a:solidFill>
            </a:endParaRPr>
          </a:p>
          <a:p>
            <a:r>
              <a:rPr lang="ru-RU" sz="1200" dirty="0" smtClean="0"/>
              <a:t>- копию </a:t>
            </a:r>
            <a:r>
              <a:rPr lang="ru-RU" sz="1200" dirty="0"/>
              <a:t>документа, удостоверяющего личность родителя (законного представителя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- копию </a:t>
            </a:r>
            <a:r>
              <a:rPr lang="ru-RU" sz="1200" dirty="0"/>
              <a:t>свидетельства о рождении </a:t>
            </a:r>
            <a:r>
              <a:rPr lang="ru-RU" sz="1200" dirty="0" smtClean="0"/>
              <a:t>ребенка;</a:t>
            </a:r>
            <a:endParaRPr lang="ru-RU" sz="1200" dirty="0"/>
          </a:p>
          <a:p>
            <a:r>
              <a:rPr lang="ru-RU" sz="1200" dirty="0" smtClean="0"/>
              <a:t>- копию </a:t>
            </a:r>
            <a:r>
              <a:rPr lang="ru-RU" sz="1200" dirty="0"/>
              <a:t>документа, подтверждающего установление опеки или попечительства (при необходимости</a:t>
            </a:r>
            <a:r>
              <a:rPr lang="ru-RU" sz="1200" dirty="0" smtClean="0"/>
              <a:t>);</a:t>
            </a:r>
          </a:p>
          <a:p>
            <a:r>
              <a:rPr lang="ru-RU" sz="1200" dirty="0" smtClean="0"/>
              <a:t>- копию </a:t>
            </a:r>
            <a:r>
              <a:rPr lang="ru-RU" sz="1200" dirty="0"/>
              <a:t>заключения </a:t>
            </a:r>
            <a:r>
              <a:rPr lang="ru-RU" sz="1200" dirty="0" smtClean="0"/>
              <a:t>ПМПК (при </a:t>
            </a:r>
            <a:r>
              <a:rPr lang="ru-RU" sz="1200" dirty="0"/>
              <a:t>наличии</a:t>
            </a:r>
            <a:r>
              <a:rPr lang="ru-RU" sz="1200" dirty="0" smtClean="0"/>
              <a:t>).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851920" y="4309963"/>
            <a:ext cx="4978424" cy="6924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00" dirty="0"/>
              <a:t>При приеме на обучение по образовательным программам среднего общего образования представляется аттестат об основном общем образовании, выданный в установленном порядке</a:t>
            </a:r>
          </a:p>
        </p:txBody>
      </p:sp>
      <p:sp>
        <p:nvSpPr>
          <p:cNvPr id="10" name="Номер слайда 3"/>
          <p:cNvSpPr txBox="1">
            <a:spLocks/>
          </p:cNvSpPr>
          <p:nvPr/>
        </p:nvSpPr>
        <p:spPr bwMode="auto">
          <a:xfrm>
            <a:off x="7010400" y="4656212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rgbClr val="898989"/>
                </a:solidFill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442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Сроки приема заявлений на обучение в первый </a:t>
            </a:r>
            <a:r>
              <a:rPr lang="ru-RU" b="1" dirty="0" smtClean="0"/>
              <a:t>класс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школы (уполномоченным органом по выдаче разрешения согласно проекту постановления администрации о закреплении территории за ОО является  УОГБ)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Возраст начала обучения в начальной </a:t>
            </a:r>
            <a:r>
              <a:rPr lang="ru-RU" b="1" dirty="0" smtClean="0"/>
              <a:t>школе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15326</TotalTime>
  <Words>869</Words>
  <Application>Microsoft Office PowerPoint</Application>
  <PresentationFormat>Экран (16:9)</PresentationFormat>
  <Paragraphs>126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1387</cp:revision>
  <cp:lastPrinted>2021-03-15T22:54:50Z</cp:lastPrinted>
  <dcterms:created xsi:type="dcterms:W3CDTF">2014-03-04T07:12:45Z</dcterms:created>
  <dcterms:modified xsi:type="dcterms:W3CDTF">2022-04-20T11:57:54Z</dcterms:modified>
</cp:coreProperties>
</file>