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3" r:id="rId5"/>
    <p:sldId id="282" r:id="rId6"/>
    <p:sldId id="380" r:id="rId7"/>
    <p:sldId id="379" r:id="rId8"/>
    <p:sldId id="350" r:id="rId9"/>
    <p:sldId id="351" r:id="rId10"/>
    <p:sldId id="374" r:id="rId11"/>
    <p:sldId id="352" r:id="rId12"/>
    <p:sldId id="399" r:id="rId13"/>
    <p:sldId id="353" r:id="rId14"/>
    <p:sldId id="281" r:id="rId15"/>
    <p:sldId id="355" r:id="rId16"/>
    <p:sldId id="297" r:id="rId17"/>
    <p:sldId id="292" r:id="rId18"/>
    <p:sldId id="288" r:id="rId19"/>
    <p:sldId id="356" r:id="rId20"/>
    <p:sldId id="381" r:id="rId21"/>
    <p:sldId id="398" r:id="rId22"/>
    <p:sldId id="349" r:id="rId23"/>
    <p:sldId id="364" r:id="rId24"/>
    <p:sldId id="366" r:id="rId25"/>
    <p:sldId id="367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зуменко Андрей" initials="РА" lastIdx="1" clrIdx="0">
    <p:extLst>
      <p:ext uri="{19B8F6BF-5375-455C-9EA6-DF929625EA0E}">
        <p15:presenceInfo xmlns:p15="http://schemas.microsoft.com/office/powerpoint/2012/main" userId="S::msouser062@elocont.onmicrosoft.com::e04510e9-4855-4c8d-8939-b0ec2b2ebc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5226" autoAdjust="0"/>
  </p:normalViewPr>
  <p:slideViewPr>
    <p:cSldViewPr snapToGrid="0">
      <p:cViewPr varScale="1">
        <p:scale>
          <a:sx n="55" d="100"/>
          <a:sy n="55" d="100"/>
        </p:scale>
        <p:origin x="725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47:5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7:49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8:06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362 106 24575,'-1'-4'0,"0"1"0,0-1 0,0 0 0,0 0 0,-1 0 0,1 1 0,-1-1 0,0 1 0,0-1 0,0 1 0,-1 0 0,1 0 0,-1 0 0,1 0 0,-1 0 0,0 0 0,0 1 0,-1-1 0,-5-2 0,2 0 0,-1 0 0,1 1 0,-1 0 0,-1 1 0,1 0 0,0 0 0,-1 1 0,-8-2 0,2 2 0,1 1 0,0 0 0,-1 1 0,-17 2 0,27-1 0,0 0 0,0 0 0,-1 1 0,1-1 0,1 1 0,-1 0 0,0 1 0,0-1 0,1 1 0,-1 0 0,1 0 0,0 0 0,0 1 0,-6 6 0,3-1 0,0-1 0,1 1 0,0 1 0,1-1 0,-1 1 0,2 0 0,-1 0 0,2 0 0,-5 19 0,4-5 0,1 0 0,1 0 0,2 33 0,0-14 0,-1-19 0,1-1 0,1 1 0,2-1 0,0 1 0,1-1 0,1 0 0,9 25 0,-12-42 0,0-1 0,0 0 0,0 0 0,1 0 0,-1 0 0,1 0 0,0 0 0,1-1 0,-1 0 0,1 1 0,0-1 0,0-1 0,0 1 0,0 0 0,1-1 0,0 0 0,-1 0 0,8 3 0,-4-2 0,1-1 0,0 1 0,1-1 0,-1-1 0,0 0 0,1 0 0,-1-1 0,1 0 0,0 0 0,-1-1 0,1-1 0,-1 1 0,1-2 0,11-2 0,-18 3 0,-1-1 0,0 0 0,1 1 0,-1-1 0,0 0 0,0 0 0,0 0 0,0 0 0,0-1 0,0 1 0,-1-1 0,1 1 0,-1-1 0,0 1 0,1-1 0,-1 0 0,1-5 0,11-57 0,-10 42 0,0 9 0,-1 0 0,-1 0 0,0 0 0,-1-28 0,-1 39 0,1-1 0,-1 0 0,0 1 0,0-1 0,0 1 0,0-1 0,0 1 0,-1 0 0,0-1 0,1 1 0,-1 0 0,-1 0 0,1 0 0,0 0 0,-1 1 0,1-1 0,-1 1 0,0-1 0,0 1 0,0 0 0,0 0 0,0 0 0,-6-2 0,-3-1 0,0 0 0,0 1 0,-1 1 0,1 0 0,-1 1 0,0 0 0,-12 0 0,19 2 0,1 0 0,-1 1 0,1 0 0,0 0 0,0 0 0,-1 1 0,1-1 0,0 1 0,0 1 0,1-1 0,-1 1 0,0-1 0,1 1 0,-1 1 0,1-1 0,0 1 0,0-1 0,1 1 0,-4 4 0,-21 31-1365,18-22-5461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8:06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08:07:0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24575,'4'-2'0,"-1"1"0,0-1 0,1 0 0,-1-1 0,0 1 0,0 0 0,-1-1 0,1 1 0,0-1 0,-1 0 0,0 0 0,1 0 0,2-6 0,2-1 0,24-27 0,-16 19 0,0 0 0,0-1 0,-2-1 0,13-25 0,-14 13 0,-10 25 0,0 0 0,1 0 0,0 0 0,0 0 0,0 0 0,1 1 0,0 0 0,0 0 0,7-8 0,-11 14 0,0 0 0,0 0 0,0 0 0,1 0 0,-1-1 0,0 1 0,0 0 0,1 0 0,-1 0 0,0 0 0,0 0 0,1 0 0,-1 0 0,0 0 0,0 0 0,0 0 0,1 0 0,-1 0 0,0 0 0,0 0 0,1 0 0,-1 0 0,0 0 0,0 0 0,1 0 0,-1 0 0,0 1 0,0-1 0,1 0 0,-1 0 0,0 0 0,0 0 0,0 0 0,0 1 0,1-1 0,-1 0 0,0 0 0,0 0 0,0 1 0,0-1 0,1 0 0,4 15 0,-2 17 0,-3-32 0,1 374 0,-3-174 0,2-98-1365,0-81-5461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589E-38E2-4C68-B7CC-5BC6BC07C352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EE82-701C-4D76-AA4B-5D487032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Мы начинаем курс по работе с инструментом “Конструктор сайтов”.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вами лектор  Андрей Разуменко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 итогам курса вы научитесь наполнять сайт данными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первом этапе вам предоставляется учебная версия сайта, вы можете отработать на ней полученные знания. После прохождения обучения возможно  перевести учебные наработки  в статус официального сайта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1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соответствии с нормативно-правовыми актами</a:t>
            </a:r>
          </a:p>
          <a:p>
            <a:pPr marL="342900" indent="-342900" algn="just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На главной ЛК 3 основные области: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Вкладки вашего личного кабинета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Кнопки перехода на редактирование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Статусы прохождения обязательных этапов.</a:t>
            </a:r>
            <a:endParaRPr lang="ru-RU" b="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попасть в раздел "Доступная среда"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Элементы сайта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Вверху находится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сайта (шапка или заголовок),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нем располагается герб или логотип. Если у вашей организации нет логотипа, можно использовать, к примеру, герб вашего муниципального образования. Рядом наименование школы и населенного пункта.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Также 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находится виджет поиска (при нажатии на него выводится строка поиска) и  кнопка перехода в режим для людей с ограниченными возможностями здоровья. </a:t>
            </a:r>
            <a:endParaRPr lang="ru-RU" sz="28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Ниже в горизонтальном меню расположены часто запрашиваемые страницы сайта.</a:t>
            </a:r>
            <a:endParaRPr lang="ru-RU" sz="2800" b="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Справа – элемент вызова полного оглавления сайта, при нажатии на него появляется вертикальное меню вот в таком виде.</a:t>
            </a:r>
            <a:endParaRPr lang="ru-RU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Перейдем в самый низ страницы. Этот раздел называется футер. Здесь  дублируется оглавление сайта и расположены основные контакты и ссылки на социальные сети организации.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 два элемента – хедер  и футер  – сквозные элементы, они располагаются на всех страницах. 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Сейчас посмотрим  основные страницы сайта, которые мы рекомендуем начать наполнять информацией в первую очередь (обязательные в соответствии с нормативно-правовыми актами).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8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3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соответствии с нормативно-правовыми актами</a:t>
            </a:r>
          </a:p>
          <a:p>
            <a:pPr marL="342900" indent="-342900" algn="just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ЛК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каждого из присутствующих на лекции есть доступ в личный кабинет. Важно, чтобы от каждой  образовательной организации  обучались два представителя  и оба они были штатными сотрудниками школы, это вопрос безопасности данных.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Обратите внимание, что категорически недопустимо передавать кому-то ваши доступы. С вашим логином и паролем должны входить только вы и никто другой.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главной ЛК 3 основные области: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Вкладки вашего личного кабинета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Кнопки перехода на редактирование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Статусы прохождения обязательных этапов.</a:t>
            </a:r>
            <a:endParaRPr lang="ru-RU" b="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попасть в раздел "Доступная среда"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Элементы сайта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Вверху находится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сайта (шапка или заголовок),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нем располагается герб или логотип. Если у вашей организации нет логотипа, можно использовать, к примеру, герб вашего муниципального образования. Рядом наименование школы и населенного пункта.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Также 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находится виджет поиска (при нажатии на него выводится строка поиска) и  кнопка перехода в режим для людей с ограниченными возможностями здоровья. </a:t>
            </a:r>
            <a:endParaRPr lang="ru-RU" sz="28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Ниже в горизонтальном меню расположены часто запрашиваемые страницы сайта.</a:t>
            </a:r>
            <a:endParaRPr lang="ru-RU" sz="2800" b="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Справа – элемент вызова полного оглавления сайта, при нажатии на него появляется вертикальное меню вот в таком виде.</a:t>
            </a:r>
            <a:endParaRPr lang="ru-RU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Перейдем в самый низ страницы. Этот раздел называется футер. Здесь  дублируется оглавление сайта и расположены основные контакты и ссылки на социальные сети организации.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 два элемента – хедер  и футер  – сквозные элементы, они располагаются на всех страницах. 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Сейчас посмотрим  основные страницы сайта, которые мы рекомендуем начать наполнять информацией в первую очередь (обязательные в соответствии с нормативно-правовыми актами).</a:t>
            </a:r>
          </a:p>
          <a:p>
            <a:pPr marL="800100" lvl="1" indent="-342900"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9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Сначала наполняем существующие формы.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Создавать блоки вы можете только с создаваемые вами страницы.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вы хотите создавать блоки в уже существующих страницах проконсультируйтесь с технической поддержкой.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9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9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соответствии с нормативно-правовыми актами</a:t>
            </a:r>
          </a:p>
          <a:p>
            <a:pPr marL="342900" indent="-342900" algn="just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На главной ЛК 3 основные области: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Вкладки вашего личного кабинета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Кнопки перехода на редактирование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Статусы прохождения обязательных этапов.</a:t>
            </a:r>
            <a:endParaRPr lang="ru-RU" b="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попасть в раздел "Доступная среда"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Элементы сайта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Вверху находится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сайта (шапка или заголовок),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нем располагается герб или логотип. Если у вашей организации нет логотипа, можно использовать, к примеру, герб вашего муниципального образования. Рядом наименование школы и населенного пункта.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Также 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находится виджет поиска (при нажатии на него выводится строка поиска) и  кнопка перехода в режим для людей с ограниченными возможностями здоровья. </a:t>
            </a:r>
            <a:endParaRPr lang="ru-RU" sz="28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Ниже в горизонтальном меню расположены часто запрашиваемые страницы сайта.</a:t>
            </a:r>
            <a:endParaRPr lang="ru-RU" sz="2800" b="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Справа – элемент вызова полного оглавления сайта, при нажатии на него появляется вертикальное меню вот в таком виде.</a:t>
            </a:r>
            <a:endParaRPr lang="ru-RU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Перейдем в самый низ страницы. Этот раздел называется футер. Здесь  дублируется оглавление сайта и расположены основные контакты и ссылки на социальные сети организации.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 два элемента – хедер  и футер  – сквозные элементы, они располагаются на всех страницах. 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Сейчас посмотрим  основные страницы сайта, которые мы рекомендуем начать наполнять информацией в первую очередь (обязательные в соответствии с нормативно-правовыми актами).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5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соответствии с нормативно-правовыми актами</a:t>
            </a:r>
          </a:p>
          <a:p>
            <a:pPr marL="342900" indent="-342900" algn="just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На главной ЛК 3 основные области: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Вкладки вашего личного кабинета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Кнопки перехода на редактирование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Статусы прохождения обязательных этапов.</a:t>
            </a:r>
            <a:endParaRPr lang="ru-RU" b="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попасть в раздел "Доступная среда"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Элементы сайта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Вверху находится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сайта (шапка или заголовок),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нем располагается герб или логотип. Если у вашей организации нет логотипа, можно использовать, к примеру, герб вашего муниципального образования. Рядом наименование школы и населенного пункта.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Также 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находится виджет поиска (при нажатии на него выводится строка поиска) и  кнопка перехода в режим для людей с ограниченными возможностями здоровья. </a:t>
            </a:r>
            <a:endParaRPr lang="ru-RU" sz="28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Ниже в горизонтальном меню расположены часто запрашиваемые страницы сайта.</a:t>
            </a:r>
            <a:endParaRPr lang="ru-RU" sz="2800" b="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Справа – элемент вызова полного оглавления сайта, при нажатии на него появляется вертикальное меню вот в таком виде.</a:t>
            </a:r>
            <a:endParaRPr lang="ru-RU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Перейдем в самый низ страницы. Этот раздел называется футер. Здесь  дублируется оглавление сайта и расположены основные контакты и ссылки на социальные сети организации.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 два элемента – хедер  и футер  – сквозные элементы, они располагаются на всех страницах. 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Сейчас посмотрим  основные страницы сайта, которые мы рекомендуем начать наполнять информацией в первую очередь (обязательные в соответствии с нормативно-правовыми актами).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1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Еще раз обращаем Ваше внимание,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ответственность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наполнение сайта остается за образовательной организацией. </a:t>
            </a:r>
          </a:p>
          <a:p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Это статистический инструмент, который показывает динамику наполнения обязательных разделов. Обращаем внимание, что после наполнения разделов вам обязательно надо проверить корректность внесенной информации и убедиться в том, что внесены все необходимые данные, без ошибок и пропусков. Ответственность за корректное размещение данных лежит на образовательной организации.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0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1200"/>
              </a:spcAft>
              <a:buFont typeface="+mj-lt"/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соответствии с нормативно-правовыми актами</a:t>
            </a:r>
          </a:p>
          <a:p>
            <a:pPr marL="342900" indent="-342900" algn="just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На главной ЛК 3 основные области: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Вкладки вашего личного кабинета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Кнопки перехода на редактирование</a:t>
            </a:r>
          </a:p>
          <a:p>
            <a:pPr marL="800100" lvl="1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Статусы прохождения обязательных этапов.</a:t>
            </a:r>
            <a:endParaRPr lang="ru-RU" b="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 попасть в раздел "Доступная среда"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Элементы сайта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Вверху находится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сайта (шапка или заголовок),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нем располагается герб или логотип. Если у вашей организации нет логотипа, можно использовать, к примеру, герб вашего муниципального образования. Рядом наименование школы и населенного пункта. 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Также 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хэдере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находится виджет поиска (при нажатии на него выводится строка поиска) и  кнопка перехода в режим для людей с ограниченными возможностями здоровья. </a:t>
            </a:r>
            <a:endParaRPr lang="ru-RU" sz="28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Ниже в горизонтальном меню расположены часто запрашиваемые страницы сайта.</a:t>
            </a:r>
            <a:endParaRPr lang="ru-RU" sz="2800" b="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Справа – элемент вызова полного оглавления сайта, при нажатии на него появляется вертикальное меню вот в таком виде.</a:t>
            </a:r>
            <a:endParaRPr lang="ru-RU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Перейдем в самый низ страницы. Этот раздел называется футер. Здесь  дублируется оглавление сайта и расположены основные контакты и ссылки на социальные сети организации.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Эти два элемента – хедер  и футер  – сквозные элементы, они располагаются на всех страницах. 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этого, каждая страница сайта имеет свой заголовок. В этот заголовок входит название страницы и навигационный список из ссылок, содержащий путь от корня сайта до текущей страницы.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Сейчас посмотрим  основные страницы сайта, которые мы рекомендуем начать наполнять информацией в первую очередь (обязательные в соответствии с нормативно-правовыми актами).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EE82-701C-4D76-AA4B-5D487032F4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EA55-7EE8-4EEA-8C01-84B6D1604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D2D5B-E035-47B4-A721-1C55C3E04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C2A626-03A4-4C37-BF9D-9EDD6A37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7811C-96D0-47DF-83D3-8D40CFF4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19991-2E03-4C47-A5F0-1370BEFF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8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FBA7-68ED-4F4A-AC60-A8049436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36C174-503A-41A1-BB8E-814B32D5B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24D39-2CDA-4751-8508-140445E4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54748-31F8-4671-9926-0659F6E3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815CB-43FF-4546-9453-5D58548A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D40ABF-EEAC-4F39-B3D0-6ACF1B1FA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5CEFA-8D8E-4ABD-B1AD-B28B55B7E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D9BAB-E7DB-4EDF-9161-FF468C64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676F2-8DAC-4276-9310-A001FC7F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9E1F9-3819-49E3-BACB-8BE28883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8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69ED6-E229-48DF-BA19-C8773E0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E8991-AFBE-4C32-9E4F-EB4ABAF0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3E5C2-920C-4FC8-AEE7-AE712C97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2D3C-4C50-485C-B789-B838E97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D2C67-C3AB-41BD-B4DF-5A581C0B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0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E9BF5-0649-4147-A039-477612D9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FAC36-EE99-4CFA-B0F1-72AB8E76D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34752-96BC-49EE-B161-478B3AEA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7FEF-950E-48E3-9BFA-D927B860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7C15D-D837-4D4B-A195-88E1304B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9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BFEE6-E44B-4E08-8572-6564BF5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AED51-A1DA-4204-A1F7-B3D4ED93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6E56DE-5607-4EEF-A26E-2DDFA2230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5985-431C-4E33-843B-5C826D6D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8CA62-FA5E-469B-84FB-47E0E93F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E1DB3-AD44-4247-9416-B0AE4B8B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8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D01DE-FCC6-4730-B8C1-C5D1DBEA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97E294-E409-490B-B3E0-86AAFEF9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05188C-5605-4755-A4C4-29F79ED5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ED34DC-0F84-4778-B0C7-1D8268AE8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64DA78-4BC4-4438-B79C-FAEB2F9DE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10D515-1636-4C63-94CA-AF072AE4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54B2A3-4985-4CD6-AEF3-AA560243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89C88E-9B82-43EA-88B4-CF2E7654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2C155-9D6A-418D-ADC2-761C24B3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E299C-ACA3-4BDE-B4EA-97A31F11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16CADD-9BBE-43E3-AF80-E7ED8743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C9112-0EE5-4BF1-AFF1-7D4908BC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2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4EC779-0E36-4105-8932-2396A78F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35B053-77DA-456A-998F-39C746C8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C1E80-B77F-4B93-8ED7-C3D21FA1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6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7FDC1-8298-4F58-AD82-364AA72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3C823-66AD-4C5E-874A-1FB8E29A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F434DA-6FBA-4C01-8011-60ED69FA5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C81396-AE7C-443F-AAEE-67158F2D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C9ECC4-C4ED-4990-807F-365C5EE8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3B8CB8-8366-4587-A0E8-770304D3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0C6A0-73A8-4026-8657-AF59B635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24A40A-C4EB-4463-AF39-B8E2B4899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45DF66-7F21-4E26-89B3-297E2A2F1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30341-A082-4571-8F5F-EAA22549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806EF-E54C-4EBA-A248-8ABD9786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B4E40-554B-426B-91CE-8DC2DA7E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8AEC2-111C-4370-BB48-4ACAE08D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50C52-C452-466A-B2CE-3E531F152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516F7-BBEE-4062-A82A-4E3BF9C53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466D-EFCD-4B5A-B226-6966546B81DE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1D0-8B4E-45D6-A558-787063E0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687DF-BE13-4F2E-B68B-FB7F7CC2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76FB-7F81-415E-A40A-323243202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7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11.png"/><Relationship Id="rId9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CC71A-9EE2-4022-9E4A-25111FF19806}"/>
              </a:ext>
            </a:extLst>
          </p:cNvPr>
          <p:cNvSpPr txBox="1"/>
          <p:nvPr/>
        </p:nvSpPr>
        <p:spPr>
          <a:xfrm>
            <a:off x="146050" y="439738"/>
            <a:ext cx="118999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Курс лекций «Конструктор сайтов» </a:t>
            </a:r>
          </a:p>
          <a:p>
            <a:pPr algn="ctr" fontAlgn="base"/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</a:rPr>
              <a:t>по заполнению шаблона сайта 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</a:rPr>
              <a:t>образовательной организации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264E0-08EC-41D7-88AD-C9BEA87DAFD7}"/>
              </a:ext>
            </a:extLst>
          </p:cNvPr>
          <p:cNvSpPr txBox="1"/>
          <p:nvPr/>
        </p:nvSpPr>
        <p:spPr>
          <a:xfrm>
            <a:off x="146050" y="1482563"/>
            <a:ext cx="118999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Состав курса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Лекция 1. Миграция данных на официальные сайты из различных источников данных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Лекция 2. Редактирование содержимого официального сайта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Лекция 3. Администрирование официального сайта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Лекция 4. Использование конструктора для расширения базовых возможностей официального сайта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6B21E-38AF-477A-89C4-3E56A3282141}"/>
              </a:ext>
            </a:extLst>
          </p:cNvPr>
          <p:cNvSpPr txBox="1"/>
          <p:nvPr/>
        </p:nvSpPr>
        <p:spPr>
          <a:xfrm>
            <a:off x="282458" y="209590"/>
            <a:ext cx="1090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Лекция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Миграция данных на официальные сайты из различных источников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AEBB4-88AD-4CC9-B3A3-1647D0569318}"/>
              </a:ext>
            </a:extLst>
          </p:cNvPr>
          <p:cNvSpPr txBox="1"/>
          <p:nvPr/>
        </p:nvSpPr>
        <p:spPr>
          <a:xfrm>
            <a:off x="282458" y="1640082"/>
            <a:ext cx="113483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План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Личный кабинет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Шаблон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элементы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Главная страница 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Страницы, обязательные для заполнения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Инструменты миграции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Упрощённый ввод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Быстрая загрузка информации о персонах из файла</a:t>
            </a:r>
          </a:p>
        </p:txBody>
      </p:sp>
      <p:pic>
        <p:nvPicPr>
          <p:cNvPr id="4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FA4541C5-EF26-4029-B1D0-3DF15FBE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1989441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39C28FF4-F638-43C8-BBB6-7CAF886F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231861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02FCFEF7-F747-4809-9078-124B87B1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7" y="2869052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AD233900-80F3-4035-B2BB-04A9E7B7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6" y="3178334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4D2A0398-80EA-4A0E-B727-8E86C374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5" y="3487616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EE3AC16F-2D2E-4B38-AB3D-1514718D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2" y="258378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75C4FF7-1AF7-491F-A15D-74519AB6217B}"/>
              </a:ext>
            </a:extLst>
          </p:cNvPr>
          <p:cNvSpPr txBox="1"/>
          <p:nvPr/>
        </p:nvSpPr>
        <p:spPr>
          <a:xfrm>
            <a:off x="291601" y="271145"/>
            <a:ext cx="1229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Инструменты миграции данных - упрощенный ввод данных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18259-A1B9-461E-9787-4BDC60112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4" y="4150471"/>
            <a:ext cx="6675536" cy="24755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68D47-B762-4FD2-8642-B0D6391B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060" y="732810"/>
            <a:ext cx="5248939" cy="17552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8D092-7826-4F74-B538-EB8AFC8C5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02" y="754352"/>
            <a:ext cx="6777521" cy="32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6B21E-38AF-477A-89C4-3E56A3282141}"/>
              </a:ext>
            </a:extLst>
          </p:cNvPr>
          <p:cNvSpPr txBox="1"/>
          <p:nvPr/>
        </p:nvSpPr>
        <p:spPr>
          <a:xfrm>
            <a:off x="282458" y="209590"/>
            <a:ext cx="1090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Лекция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Миграция данных на официальные сайты из различных источников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AEBB4-88AD-4CC9-B3A3-1647D0569318}"/>
              </a:ext>
            </a:extLst>
          </p:cNvPr>
          <p:cNvSpPr txBox="1"/>
          <p:nvPr/>
        </p:nvSpPr>
        <p:spPr>
          <a:xfrm>
            <a:off x="282458" y="1640082"/>
            <a:ext cx="113483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План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Личный кабинет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Шаблон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элементы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Главная страница 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Страницы, обязательные для заполнения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Инструменты миграции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Упрощённый ввод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Быстрая загрузка информации о персонах из файла</a:t>
            </a:r>
          </a:p>
        </p:txBody>
      </p:sp>
      <p:pic>
        <p:nvPicPr>
          <p:cNvPr id="4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FA4541C5-EF26-4029-B1D0-3DF15FBE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1989441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39C28FF4-F638-43C8-BBB6-7CAF886F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231861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02FCFEF7-F747-4809-9078-124B87B1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7" y="2869052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AD233900-80F3-4035-B2BB-04A9E7B7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6" y="3178334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4D2A0398-80EA-4A0E-B727-8E86C374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5" y="3487616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EE3AC16F-2D2E-4B38-AB3D-1514718D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2" y="258378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3A6FE235-CA18-4C2D-BD7B-C50AF379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4" y="4106180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ABC97D-48EF-4CA0-8F2E-1E0F8571A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"/>
          <a:stretch/>
        </p:blipFill>
        <p:spPr>
          <a:xfrm>
            <a:off x="365583" y="4347427"/>
            <a:ext cx="5637651" cy="7101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510AF1-4578-4DED-80CF-C219C39AE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" r="1267"/>
          <a:stretch/>
        </p:blipFill>
        <p:spPr>
          <a:xfrm>
            <a:off x="365583" y="2397171"/>
            <a:ext cx="5637651" cy="17027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60A4C0-C195-44FE-82A1-B367BA977D3E}"/>
              </a:ext>
            </a:extLst>
          </p:cNvPr>
          <p:cNvSpPr txBox="1"/>
          <p:nvPr/>
        </p:nvSpPr>
        <p:spPr>
          <a:xfrm>
            <a:off x="282458" y="209590"/>
            <a:ext cx="10903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Быстрая загрузка информации о персонах в шаблон сайта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C7E11-2903-4099-8F89-4BB2BA03E874}"/>
              </a:ext>
            </a:extLst>
          </p:cNvPr>
          <p:cNvSpPr txBox="1"/>
          <p:nvPr/>
        </p:nvSpPr>
        <p:spPr>
          <a:xfrm>
            <a:off x="129844" y="909724"/>
            <a:ext cx="118945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Предварительно подготовить:</a:t>
            </a:r>
          </a:p>
          <a:p>
            <a:pPr marL="630238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Соответствующие требованиям фотографии персон</a:t>
            </a:r>
          </a:p>
          <a:p>
            <a:pPr marL="630238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Файл с данными по персонам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BD0164-0384-45F2-903B-B5F15ECA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2024221"/>
            <a:ext cx="5216066" cy="3905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D1620E-078E-409C-8204-9F080C600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70" y="2024221"/>
            <a:ext cx="6129075" cy="38995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51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AB47B-DBF3-4F6B-8C67-36E4BA6F4FD8}"/>
              </a:ext>
            </a:extLst>
          </p:cNvPr>
          <p:cNvSpPr txBox="1"/>
          <p:nvPr/>
        </p:nvSpPr>
        <p:spPr>
          <a:xfrm>
            <a:off x="282458" y="209590"/>
            <a:ext cx="10903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Алгоритм быстрой загрузки информации о персонах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42063-5C1F-4709-B55C-C987E523AC4D}"/>
              </a:ext>
            </a:extLst>
          </p:cNvPr>
          <p:cNvSpPr txBox="1"/>
          <p:nvPr/>
        </p:nvSpPr>
        <p:spPr>
          <a:xfrm>
            <a:off x="129844" y="909724"/>
            <a:ext cx="11348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Перейти в раздел «Персоны» (пункты Дополнительно-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Администрирование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Удалить лишние персоны (если необходимо)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Нажать кнопку «Импорт» и действовать согласно появившейся инструкции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6CBA72-F17D-4439-84E3-D0F4793B4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0"/>
          <a:stretch/>
        </p:blipFill>
        <p:spPr>
          <a:xfrm>
            <a:off x="3346313" y="2692398"/>
            <a:ext cx="4915432" cy="40294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05ACA5-B1A8-41EF-A92A-71C80D4D0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6"/>
          <a:stretch/>
        </p:blipFill>
        <p:spPr>
          <a:xfrm>
            <a:off x="3346313" y="2692399"/>
            <a:ext cx="4915432" cy="40294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8F4839-125B-4A6C-9993-900528E20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88" y="2986837"/>
            <a:ext cx="3078557" cy="33313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2C6B1C-64E1-4B16-9C1E-D2AA2B14A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328" y="2776735"/>
            <a:ext cx="4141400" cy="38608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57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7F7023-BCFC-48C9-A704-E5A0319F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78" y="1735056"/>
            <a:ext cx="5368534" cy="50047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CDBA6-4805-4D70-99DF-F7C68DB71552}"/>
              </a:ext>
            </a:extLst>
          </p:cNvPr>
          <p:cNvSpPr txBox="1"/>
          <p:nvPr/>
        </p:nvSpPr>
        <p:spPr>
          <a:xfrm>
            <a:off x="282458" y="209590"/>
            <a:ext cx="10903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Краткое содержание инструкции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BA0C1-F1E2-4B2F-ADEE-F0B7384B0775}"/>
              </a:ext>
            </a:extLst>
          </p:cNvPr>
          <p:cNvSpPr txBox="1"/>
          <p:nvPr/>
        </p:nvSpPr>
        <p:spPr>
          <a:xfrm>
            <a:off x="-420624" y="959989"/>
            <a:ext cx="82478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Скачайте файл-образец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Заполнить файл-образец данными о персонах 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Поместить в архив измененный файл-образец и фотографии персонала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Импортировать данные из архива в шаблон сайта </a:t>
            </a:r>
          </a:p>
        </p:txBody>
      </p:sp>
    </p:spTree>
    <p:extLst>
      <p:ext uri="{BB962C8B-B14F-4D97-AF65-F5344CB8AC3E}">
        <p14:creationId xmlns:p14="http://schemas.microsoft.com/office/powerpoint/2010/main" val="3973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6B21E-38AF-477A-89C4-3E56A3282141}"/>
              </a:ext>
            </a:extLst>
          </p:cNvPr>
          <p:cNvSpPr txBox="1"/>
          <p:nvPr/>
        </p:nvSpPr>
        <p:spPr>
          <a:xfrm>
            <a:off x="282458" y="209590"/>
            <a:ext cx="1090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Лекция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Миграция данных на официальные сайты из различных источников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AEBB4-88AD-4CC9-B3A3-1647D0569318}"/>
              </a:ext>
            </a:extLst>
          </p:cNvPr>
          <p:cNvSpPr txBox="1"/>
          <p:nvPr/>
        </p:nvSpPr>
        <p:spPr>
          <a:xfrm>
            <a:off x="282458" y="1640082"/>
            <a:ext cx="113483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План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Личный кабинет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Шаблон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элементы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Главная страница 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Страницы, обязательные для заполнения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Инструменты миграции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Упрощённый ввод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Быстрая загрузка информации о персонах из файла</a:t>
            </a:r>
          </a:p>
        </p:txBody>
      </p:sp>
      <p:pic>
        <p:nvPicPr>
          <p:cNvPr id="4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FA4541C5-EF26-4029-B1D0-3DF15FBE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1989441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39C28FF4-F638-43C8-BBB6-7CAF886F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231861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02FCFEF7-F747-4809-9078-124B87B1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7" y="2869052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AD233900-80F3-4035-B2BB-04A9E7B7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6" y="3178334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4D2A0398-80EA-4A0E-B727-8E86C374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5" y="3487616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EE3AC16F-2D2E-4B38-AB3D-1514718D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2" y="258378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3A6FE235-CA18-4C2D-BD7B-C50AF379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4" y="4106180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7A6EE975-7BAD-4468-B53A-C9E03A66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6" y="4407304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A3806-CC55-D737-1BF7-91658C50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8B0895-7F99-5D9D-32EA-8EF01E881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4300"/>
            <a:ext cx="10725150" cy="6062663"/>
          </a:xfrm>
        </p:spPr>
      </p:pic>
    </p:spTree>
    <p:extLst>
      <p:ext uri="{BB962C8B-B14F-4D97-AF65-F5344CB8AC3E}">
        <p14:creationId xmlns:p14="http://schemas.microsoft.com/office/powerpoint/2010/main" val="202712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53467-D62F-3870-F786-DFD9D2CC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4892ED"/>
                </a:solidFill>
              </a:rPr>
              <a:t>Телеграм-канал </a:t>
            </a:r>
            <a:r>
              <a:rPr lang="ru-RU" sz="2400" b="1" dirty="0" err="1">
                <a:solidFill>
                  <a:srgbClr val="4892ED"/>
                </a:solidFill>
              </a:rPr>
              <a:t>Госвеб.Информирование</a:t>
            </a:r>
            <a:endParaRPr lang="ru-RU" sz="2400" b="1" dirty="0">
              <a:solidFill>
                <a:srgbClr val="4892ED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9D43EEC-7A44-B0F4-99B2-4BA8C9922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379" y="1867189"/>
            <a:ext cx="3353737" cy="285908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B61E5-BD51-DBA8-8525-60F65F5B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5257800" cy="2858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F25C6-3FBE-DCF8-1122-F7B7B848182A}"/>
              </a:ext>
            </a:extLst>
          </p:cNvPr>
          <p:cNvSpPr txBox="1"/>
          <p:nvPr/>
        </p:nvSpPr>
        <p:spPr>
          <a:xfrm>
            <a:off x="838200" y="4860796"/>
            <a:ext cx="9857509" cy="133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4892E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Телеграм-канал «</a:t>
            </a:r>
            <a:r>
              <a:rPr lang="ru-RU" sz="1800" dirty="0" err="1">
                <a:solidFill>
                  <a:srgbClr val="4892E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Госвеб.Информирование</a:t>
            </a:r>
            <a:r>
              <a:rPr lang="ru-RU" sz="1800" dirty="0">
                <a:solidFill>
                  <a:srgbClr val="4892E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-</a:t>
            </a:r>
            <a:r>
              <a:rPr lang="ru-RU" sz="1400" dirty="0">
                <a:solidFill>
                  <a:srgbClr val="4892E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место, где публикуются   оперативные новости, видеоуроки  и полезные советы  по работе с сайтом.</a:t>
            </a:r>
            <a:endParaRPr lang="ru-RU" sz="1400" dirty="0">
              <a:solidFill>
                <a:srgbClr val="4892ED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4892E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4892E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https://t.me/+jPO2hYe7PsQyYWVl</a:t>
            </a:r>
            <a:endParaRPr lang="ru-RU" sz="1400" dirty="0">
              <a:solidFill>
                <a:srgbClr val="4892E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5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558BB-306C-46A1-AC89-D6C5FEB2B687}"/>
              </a:ext>
            </a:extLst>
          </p:cNvPr>
          <p:cNvSpPr txBox="1"/>
          <p:nvPr/>
        </p:nvSpPr>
        <p:spPr>
          <a:xfrm>
            <a:off x="196786" y="659011"/>
            <a:ext cx="118887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latin typeface="Arial" panose="020B0604020202020204" pitchFamily="34" charset="0"/>
              </a:rPr>
              <a:t>Текст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Текст должен быть читаемым и понятным. Язык должен быть русским (исключая имена собственные), аббревиатуры должны быть расшифрованы. Не рекомендуется использовать сложные обороты и выражения.   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Текст должен быть в едином стиле по всему сайту, и особенно - на каждой отдельной странице. Шрифт, цвет, размер символов должны быть одинаковыми (один размер или цвет шрифта используется для заголовков, другой для основных текстов).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Каждый созданный блок необходимо наполнять информацией, поскольку пустые блоки создают большие пробелы на сайте.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Тексты должны размещаться именно в виде текста, а не в виде картинки с текстом на ней. Исключение - логотипы, баннеры, некоторые декоративные элементы.</a:t>
            </a:r>
          </a:p>
          <a:p>
            <a:pPr algn="ctr" fontAlgn="base"/>
            <a:r>
              <a:rPr lang="ru-RU" sz="1600" b="1" dirty="0">
                <a:latin typeface="Arial" panose="020B0604020202020204" pitchFamily="34" charset="0"/>
              </a:rPr>
              <a:t>Фотографии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Фото персон должны быть сделаны как портреты, а не вырезаны из групповых снимков. Фотографии должны быть сделаны в анфас или профиль, фон должен быть нейтральным, одинаковым для всех фотографий в разделе “персоны”. Нельзя публиковать фотографии, где голова или другие части тела “обрезаны”.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К любой фотографии и другому нетекстовому контенту нужно добавлять понятное описание текстом, что облегчит посетителям сайта поиск информации.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8068B-27FB-40AF-8422-BF84C93C6B28}"/>
              </a:ext>
            </a:extLst>
          </p:cNvPr>
          <p:cNvSpPr txBox="1"/>
          <p:nvPr/>
        </p:nvSpPr>
        <p:spPr>
          <a:xfrm>
            <a:off x="-123332" y="209590"/>
            <a:ext cx="12117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algn="just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161829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6B21E-38AF-477A-89C4-3E56A3282141}"/>
              </a:ext>
            </a:extLst>
          </p:cNvPr>
          <p:cNvSpPr txBox="1"/>
          <p:nvPr/>
        </p:nvSpPr>
        <p:spPr>
          <a:xfrm>
            <a:off x="282458" y="209590"/>
            <a:ext cx="1090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Лекция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Миграция данных на официальные сайты из различных источников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AEBB4-88AD-4CC9-B3A3-1647D0569318}"/>
              </a:ext>
            </a:extLst>
          </p:cNvPr>
          <p:cNvSpPr txBox="1"/>
          <p:nvPr/>
        </p:nvSpPr>
        <p:spPr>
          <a:xfrm>
            <a:off x="843631" y="1440680"/>
            <a:ext cx="113483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План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Личный кабинет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Шаблон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элементы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Главная страница 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Страницы, обязательные для заполнения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Инструменты миграции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Упрощённый ввод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Быстрая загрузка информации о персонах из файла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Вопросы по пройденной лекции</a:t>
            </a:r>
          </a:p>
        </p:txBody>
      </p:sp>
      <p:pic>
        <p:nvPicPr>
          <p:cNvPr id="4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FA4541C5-EF26-4029-B1D0-3DF15FBE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1989441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32FF1-78B3-4FC8-A0B4-B9688DB5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   по Лекции 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142D0-50E3-435C-8542-D2C9A35B3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fontAlgn="base">
              <a:buAutoNum type="romanU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Какой инструмент позволит вам ускорить заполнение обязательных страниц?</a:t>
            </a:r>
          </a:p>
          <a:p>
            <a:pPr marL="971550" lvl="1" indent="-51435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Прямой ввод на странице сайта (интерфейс добавления на странице сайта)</a:t>
            </a:r>
          </a:p>
          <a:p>
            <a:pPr marL="971550" lvl="1" indent="-51435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Упрощенный ввод данных</a:t>
            </a:r>
          </a:p>
          <a:p>
            <a:pPr marL="971550" lvl="1" indent="-51435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Заявки в техподдержку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81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B329F-01FF-444F-ADB4-2E18B708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ED218-CB92-447B-89CE-825C90C65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fontAlgn="base">
              <a:buAutoNum type="romanU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какой программе какого типа необходимо готовить информацию для загрузки через инструмент «Импорт»: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Текстовые редакторы (Microsoft Word, Блокнот)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Табличные редакторы (Microsoft Excel,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LibreOffice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Calc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Графические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редакторы (Paint, Photoshop)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2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4C74-7180-4228-BDDC-3D0C9F8F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037EB-A5FE-481B-9D70-91BF11A6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608"/>
            <a:ext cx="10515600" cy="4360355"/>
          </a:xfrm>
        </p:spPr>
        <p:txBody>
          <a:bodyPr/>
          <a:lstStyle/>
          <a:p>
            <a:pPr marL="514350" indent="-514350" algn="just" fontAlgn="base">
              <a:buAutoNum type="romanU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какой информации (какого контента) следует начинать наполнение сайта?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Со страниц, обязательных для наполнения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имеет значения</a:t>
            </a:r>
          </a:p>
          <a:p>
            <a:pPr marL="800100" lvl="1" indent="-342900" algn="just"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фотоматериалов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4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95FA6-2E9A-4315-9B82-DCAF912444D5}"/>
              </a:ext>
            </a:extLst>
          </p:cNvPr>
          <p:cNvSpPr txBox="1"/>
          <p:nvPr/>
        </p:nvSpPr>
        <p:spPr>
          <a:xfrm>
            <a:off x="146050" y="3105834"/>
            <a:ext cx="11899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7221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6382-3B24-4AA5-8A4E-439FB58E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>
            <a:normAutofit fontScale="90000"/>
          </a:bodyPr>
          <a:lstStyle/>
          <a:p>
            <a:r>
              <a:rPr lang="ru-RU" sz="2800" b="1"/>
              <a:t>Личный кабинет</a:t>
            </a:r>
            <a:r>
              <a:rPr lang="ru-RU" sz="2800"/>
              <a:t>: вид ЛК в начале заполнения шаблона и на стадии готовности к переводу в официальны режим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A53AFD-ABE3-48E0-89EC-2FD0499E4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7864"/>
            <a:ext cx="9463391" cy="28303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8EAB2C-B622-40BC-B1D3-A4A8153D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9764949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FB9C5-E2FF-494C-B004-1AFF9005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802"/>
          </a:xfrm>
        </p:spPr>
        <p:txBody>
          <a:bodyPr>
            <a:noAutofit/>
          </a:bodyPr>
          <a:lstStyle/>
          <a:p>
            <a:r>
              <a:rPr lang="ru-RU" sz="2400" b="1" dirty="0"/>
              <a:t>Оформление заявки на перевод сайта в официальный режим</a:t>
            </a:r>
            <a:r>
              <a:rPr lang="ru-RU" sz="2400" dirty="0"/>
              <a:t>: поля для заполнения, вид заявки; вид ЛК после перевода в официальный режим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0E7504-7775-4320-9069-1A0630A0B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95" y="1322773"/>
            <a:ext cx="5618571" cy="3000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078D7-CEA4-46A3-B377-4C4981C13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9889"/>
            <a:ext cx="5879977" cy="17072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E754F5-1209-41B9-987F-4F192ED7B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3" y="4783270"/>
            <a:ext cx="7478661" cy="17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0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558BB-306C-46A1-AC89-D6C5FEB2B687}"/>
              </a:ext>
            </a:extLst>
          </p:cNvPr>
          <p:cNvSpPr txBox="1"/>
          <p:nvPr/>
        </p:nvSpPr>
        <p:spPr>
          <a:xfrm>
            <a:off x="0" y="3836127"/>
            <a:ext cx="11888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Текст должен быть читаемым и понятным. Язык должен быть русским (исключая имена собственные), аббревиатуры должны быть расшифрованы.  Не рекомендуется использовать сложные обороты и выражения.   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Текст должен быть в едином стиле по всему сайту, и особенно - на каждой отдельной странице. Шрифт, цвет, размер символов должны быть одинаковыми (один размер или цвет шрифта используется для заголовков, другой для основных текстов).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Каждый созданный блок необходимо наполнять информацией, поскольку пустые блоки создают большие пробелы на сайте.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Тексты должны размещаться именно в виде текста, а не в виде картинки с текстом на ней. Исключение - логотипы, баннеры, некоторые декоративные элементы.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8068B-27FB-40AF-8422-BF84C93C6B28}"/>
              </a:ext>
            </a:extLst>
          </p:cNvPr>
          <p:cNvSpPr txBox="1"/>
          <p:nvPr/>
        </p:nvSpPr>
        <p:spPr>
          <a:xfrm>
            <a:off x="-123332" y="209590"/>
            <a:ext cx="12117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algn="just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сайте. Текст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5CFF10-E330-4F3A-88B0-AA739AD5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897" b="47323"/>
          <a:stretch>
            <a:fillRect/>
          </a:stretch>
        </p:blipFill>
        <p:spPr bwMode="auto">
          <a:xfrm>
            <a:off x="125363" y="1253496"/>
            <a:ext cx="6119047" cy="198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E39A36-6ED2-4BC4-9429-57D3E1E05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3" t="1725" r="4583" b="23819"/>
          <a:stretch/>
        </p:blipFill>
        <p:spPr bwMode="auto">
          <a:xfrm>
            <a:off x="6523117" y="1085348"/>
            <a:ext cx="5398654" cy="20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9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558BB-306C-46A1-AC89-D6C5FEB2B687}"/>
              </a:ext>
            </a:extLst>
          </p:cNvPr>
          <p:cNvSpPr txBox="1"/>
          <p:nvPr/>
        </p:nvSpPr>
        <p:spPr>
          <a:xfrm>
            <a:off x="105485" y="4265786"/>
            <a:ext cx="11888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 fontAlgn="base"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</a:endParaRP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Форматы -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jpeg/jpg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png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Разрешение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–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не менее 600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800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px</a:t>
            </a:r>
            <a:endParaRPr lang="ru-RU" sz="1600" dirty="0">
              <a:latin typeface="Arial" panose="020B0604020202020204" pitchFamily="34" charset="0"/>
            </a:endParaRP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Фон нейтральный и одинаковый для всех фотографий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Фотографии персон должны быть сделаны как портреты, а не вырезаны из групповых снимков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Фотографии должны быть сделаны в анфас или </a:t>
            </a:r>
            <a:r>
              <a:rPr lang="en-US" sz="1600" dirty="0">
                <a:latin typeface="Arial" panose="020B0604020202020204" pitchFamily="34" charset="0"/>
              </a:rPr>
              <a:t>¾ </a:t>
            </a:r>
            <a:r>
              <a:rPr lang="ru-RU" sz="1600">
                <a:latin typeface="Arial" panose="020B0604020202020204" pitchFamily="34" charset="0"/>
              </a:rPr>
              <a:t>оборота</a:t>
            </a:r>
            <a:endParaRPr lang="ru-RU" sz="1600" dirty="0">
              <a:latin typeface="Arial" panose="020B0604020202020204" pitchFamily="34" charset="0"/>
            </a:endParaRP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Нельзя публиковать фотографии, где голова или другие части тела “обрезаны”</a:t>
            </a:r>
          </a:p>
          <a:p>
            <a:pPr marL="266700" indent="-266700" algn="just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</a:rPr>
              <a:t>К любой фотографии и другому нетекстовому контенту нужно добавлять понятное описание текстом. Это облегчит поиск информации посетителям сайта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8068B-27FB-40AF-8422-BF84C93C6B28}"/>
              </a:ext>
            </a:extLst>
          </p:cNvPr>
          <p:cNvSpPr txBox="1"/>
          <p:nvPr/>
        </p:nvSpPr>
        <p:spPr>
          <a:xfrm>
            <a:off x="-123332" y="209590"/>
            <a:ext cx="12117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algn="just"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сайте. Фотографии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28C8A1-6F93-4684-92C1-1A822287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31" y="892001"/>
            <a:ext cx="114776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B2FCF-7B36-4C26-9A5C-C93F1C21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30" y="145044"/>
            <a:ext cx="10272713" cy="604672"/>
          </a:xfrm>
        </p:spPr>
        <p:txBody>
          <a:bodyPr>
            <a:normAutofit fontScale="90000"/>
          </a:bodyPr>
          <a:lstStyle/>
          <a:p>
            <a:r>
              <a:rPr lang="ru-RU" sz="2000" b="1" u="sng" dirty="0"/>
              <a:t>Основные элементы сайта</a:t>
            </a:r>
            <a:r>
              <a:rPr lang="ru-RU" sz="2000" b="1" dirty="0"/>
              <a:t>: 1. Хедер,   2. Горизонтальное меню,   3. Меню вертикальное, </a:t>
            </a:r>
            <a:br>
              <a:rPr lang="ru-RU" sz="2000" b="1" dirty="0"/>
            </a:br>
            <a:r>
              <a:rPr lang="ru-RU" sz="2000" b="1" dirty="0"/>
              <a:t>4. Навигационный список,   5. Название страницы,   6. Футер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5E1CB7-D1A6-4986-85F9-1119980B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3981450"/>
            <a:ext cx="10144125" cy="2876549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3A4D336E-869B-4383-BDA0-A511FA7578A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1353799" y="617696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597AE3-A157-447D-9A85-9574D4A65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104" y="1757710"/>
            <a:ext cx="9577389" cy="2132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ECF4C96-6981-429D-BE27-E2FAC3C14318}"/>
                  </a:ext>
                </a:extLst>
              </p14:cNvPr>
              <p14:cNvContentPartPr/>
              <p14:nvPr/>
            </p14:nvContentPartPr>
            <p14:xfrm>
              <a:off x="239676" y="470698"/>
              <a:ext cx="36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ECF4C96-6981-429D-BE27-E2FAC3C143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676" y="4616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7AC4AA64-41DF-4C3C-BB81-B8BEB12CE35C}"/>
                  </a:ext>
                </a:extLst>
              </p14:cNvPr>
              <p14:cNvContentPartPr/>
              <p14:nvPr/>
            </p14:nvContentPartPr>
            <p14:xfrm>
              <a:off x="-785244" y="563218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7AC4AA64-41DF-4C3C-BB81-B8BEB12CE3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94244" y="55421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Metin kutusu 27">
            <a:extLst>
              <a:ext uri="{FF2B5EF4-FFF2-40B4-BE49-F238E27FC236}">
                <a16:creationId xmlns:a16="http://schemas.microsoft.com/office/drawing/2014/main" id="{39C3B751-BB31-43AB-97B5-861B9EE747A6}"/>
              </a:ext>
            </a:extLst>
          </p:cNvPr>
          <p:cNvSpPr txBox="1"/>
          <p:nvPr/>
        </p:nvSpPr>
        <p:spPr>
          <a:xfrm>
            <a:off x="682524" y="1223661"/>
            <a:ext cx="380233" cy="55399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F7FFA-5FB9-41E7-9902-D5B45D24B237}"/>
              </a:ext>
            </a:extLst>
          </p:cNvPr>
          <p:cNvSpPr txBox="1"/>
          <p:nvPr/>
        </p:nvSpPr>
        <p:spPr>
          <a:xfrm>
            <a:off x="11404743" y="1265465"/>
            <a:ext cx="359394" cy="5078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C1046734-668E-4BF0-8F3D-F376886404DC}"/>
              </a:ext>
            </a:extLst>
          </p:cNvPr>
          <p:cNvSpPr txBox="1"/>
          <p:nvPr/>
        </p:nvSpPr>
        <p:spPr>
          <a:xfrm>
            <a:off x="682581" y="1678428"/>
            <a:ext cx="340158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626813-A54E-4797-BC7F-BE2C5314EE5D}"/>
              </a:ext>
            </a:extLst>
          </p:cNvPr>
          <p:cNvSpPr txBox="1"/>
          <p:nvPr/>
        </p:nvSpPr>
        <p:spPr>
          <a:xfrm>
            <a:off x="685675" y="2038653"/>
            <a:ext cx="346570" cy="4770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250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EF93678B-5A1D-41C5-BC6D-3FBD98B6A22C}"/>
                  </a:ext>
                </a:extLst>
              </p14:cNvPr>
              <p14:cNvContentPartPr/>
              <p14:nvPr/>
            </p14:nvContentPartPr>
            <p14:xfrm>
              <a:off x="830076" y="3997618"/>
              <a:ext cx="130320" cy="23364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EF93678B-5A1D-41C5-BC6D-3FBD98B6A2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1076" y="3988978"/>
                <a:ext cx="147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600FE422-A5A4-483C-9C37-F4B3822E7844}"/>
                  </a:ext>
                </a:extLst>
              </p14:cNvPr>
              <p14:cNvContentPartPr/>
              <p14:nvPr/>
            </p14:nvContentPartPr>
            <p14:xfrm>
              <a:off x="692556" y="729538"/>
              <a:ext cx="360" cy="36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600FE422-A5A4-483C-9C37-F4B3822E78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556" y="7205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E98B6C39-C701-4394-BF9C-F5D7BFEDAFE4}"/>
                  </a:ext>
                </a:extLst>
              </p14:cNvPr>
              <p14:cNvContentPartPr/>
              <p14:nvPr/>
            </p14:nvContentPartPr>
            <p14:xfrm>
              <a:off x="784716" y="763738"/>
              <a:ext cx="84600" cy="269640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E98B6C39-C701-4394-BF9C-F5D7BFEDA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5716" y="755098"/>
                <a:ext cx="102240" cy="287280"/>
              </a:xfrm>
              <a:prstGeom prst="rect">
                <a:avLst/>
              </a:prstGeom>
            </p:spPr>
          </p:pic>
        </mc:Fallback>
      </mc:AlternateContent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7A35E17-4105-4307-94B1-B5F9CB0D39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8230" y="701860"/>
            <a:ext cx="10411189" cy="10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6B21E-38AF-477A-89C4-3E56A3282141}"/>
              </a:ext>
            </a:extLst>
          </p:cNvPr>
          <p:cNvSpPr txBox="1"/>
          <p:nvPr/>
        </p:nvSpPr>
        <p:spPr>
          <a:xfrm>
            <a:off x="282458" y="209590"/>
            <a:ext cx="1090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Лекция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Миграция данных на официальные сайты из различных источников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AEBB4-88AD-4CC9-B3A3-1647D0569318}"/>
              </a:ext>
            </a:extLst>
          </p:cNvPr>
          <p:cNvSpPr txBox="1"/>
          <p:nvPr/>
        </p:nvSpPr>
        <p:spPr>
          <a:xfrm>
            <a:off x="282458" y="1640082"/>
            <a:ext cx="113483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План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Личный кабинет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Правила наполнения информации на сайте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Шаблон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элементы сайта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Главная страница 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Страницы, обязательные для заполнения</a:t>
            </a:r>
          </a:p>
          <a:p>
            <a:pPr marL="914400" lvl="1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Инструменты миграции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Упрощённый ввод данных</a:t>
            </a:r>
          </a:p>
          <a:p>
            <a:pPr marL="1371600" lvl="2" indent="-457200" algn="just" fontAlgn="base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Быстрая загрузка информации о персонах из файла</a:t>
            </a:r>
          </a:p>
        </p:txBody>
      </p:sp>
      <p:pic>
        <p:nvPicPr>
          <p:cNvPr id="4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FA4541C5-EF26-4029-B1D0-3DF15FBE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1989441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39C28FF4-F638-43C8-BBB6-7CAF886F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" y="2318618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02FCFEF7-F747-4809-9078-124B87B1A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7" y="2869052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зеленая галочка png">
            <a:extLst>
              <a:ext uri="{FF2B5EF4-FFF2-40B4-BE49-F238E27FC236}">
                <a16:creationId xmlns:a16="http://schemas.microsoft.com/office/drawing/2014/main" id="{AD233900-80F3-4035-B2BB-04A9E7B7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6" y="3178334"/>
            <a:ext cx="274399" cy="2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357C3-2EDC-CB27-138A-76A7E55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Страницы, обязательные для заполнения на сайте школы</a:t>
            </a:r>
            <a:b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6B92D-206B-474F-8A30-2F4C5C8A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713" y="706582"/>
            <a:ext cx="4529138" cy="597130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                         </a:t>
            </a:r>
          </a:p>
          <a:p>
            <a:pPr marL="0" indent="0">
              <a:buNone/>
            </a:pPr>
            <a:r>
              <a:rPr lang="ru-RU" dirty="0"/>
              <a:t>               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F9F5E-8D13-97E6-0CC2-E3476BACF2DF}"/>
              </a:ext>
            </a:extLst>
          </p:cNvPr>
          <p:cNvSpPr txBox="1"/>
          <p:nvPr/>
        </p:nvSpPr>
        <p:spPr>
          <a:xfrm>
            <a:off x="5264297" y="2995474"/>
            <a:ext cx="67614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	Наша школа: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4.1	О школе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4.2	Достижения и победы</a:t>
            </a: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	Педагогам и сотрудникам: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5.1	Повышение квалификации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5.2	Вакансии</a:t>
            </a: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	Главная: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6.1	Политика в отношении обработки персональных данных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6.2	Персоны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6.3	Школа-Главная страница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6.4	Независимая оценка качества образования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6.5	Независимая оценка качества условий образовательной деятельности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6.6	Независимая оценка качества подготовки обучающихся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884C27-AC34-2ADE-9B11-2F7EAB04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5" y="672084"/>
            <a:ext cx="4627418" cy="55138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A935FA-BAB9-E6CA-993E-5D5E331E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45" y="672084"/>
            <a:ext cx="1981200" cy="30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1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D810C99A93B4EB1BA1FE0AC31F75F" ma:contentTypeVersion="2" ma:contentTypeDescription="Create a new document." ma:contentTypeScope="" ma:versionID="91aaa872a24ef2fcfdc09aa61301657c">
  <xsd:schema xmlns:xsd="http://www.w3.org/2001/XMLSchema" xmlns:xs="http://www.w3.org/2001/XMLSchema" xmlns:p="http://schemas.microsoft.com/office/2006/metadata/properties" xmlns:ns3="4051525b-1984-4c07-b635-8b3895104bb2" targetNamespace="http://schemas.microsoft.com/office/2006/metadata/properties" ma:root="true" ma:fieldsID="a898f5b2ddae921619c64aed37805e9e" ns3:_="">
    <xsd:import namespace="4051525b-1984-4c07-b635-8b3895104b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1525b-1984-4c07-b635-8b3895104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189CB-AE89-42D9-962C-0A379F8EA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1941C8-1417-4260-9D7B-53B4D65AED06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4051525b-1984-4c07-b635-8b3895104bb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A83372-4099-45DD-AFD7-694A167FD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1525b-1984-4c07-b635-8b3895104b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31830</TotalTime>
  <Words>2585</Words>
  <Application>Microsoft Office PowerPoint</Application>
  <PresentationFormat>Широкоэкранный</PresentationFormat>
  <Paragraphs>256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Личный кабинет: вид ЛК в начале заполнения шаблона и на стадии готовности к переводу в официальны режим</vt:lpstr>
      <vt:lpstr>Оформление заявки на перевод сайта в официальный режим: поля для заполнения, вид заявки; вид ЛК после перевода в официальный режим</vt:lpstr>
      <vt:lpstr>Презентация PowerPoint</vt:lpstr>
      <vt:lpstr>Презентация PowerPoint</vt:lpstr>
      <vt:lpstr>Основные элементы сайта: 1. Хедер,   2. Горизонтальное меню,   3. Меню вертикальное,  4. Навигационный список,   5. Название страницы,   6. Футер</vt:lpstr>
      <vt:lpstr>Презентация PowerPoint</vt:lpstr>
      <vt:lpstr>Страницы, обязательные для заполнения на сайте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Телеграм-канал Госвеб.Информирование</vt:lpstr>
      <vt:lpstr>Презентация PowerPoint</vt:lpstr>
      <vt:lpstr>Вопрос 1   по Лекции №1</vt:lpstr>
      <vt:lpstr>Вопрос 2</vt:lpstr>
      <vt:lpstr>Вопрос 3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Разуменко Андрей</dc:creator>
  <cp:lastModifiedBy>Беляева Елена Мироновна</cp:lastModifiedBy>
  <cp:revision>59</cp:revision>
  <dcterms:created xsi:type="dcterms:W3CDTF">2021-10-12T09:51:32Z</dcterms:created>
  <dcterms:modified xsi:type="dcterms:W3CDTF">2022-09-08T09:23:32Z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0x01010070BD810C99A93B4EB1BA1FE0AC31F75F</vt:lpwstr>
  </property>
</Properties>
</file>