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3" r:id="rId3"/>
    <p:sldId id="296" r:id="rId4"/>
    <p:sldId id="294" r:id="rId5"/>
    <p:sldId id="266" r:id="rId6"/>
    <p:sldId id="276" r:id="rId7"/>
    <p:sldId id="257" r:id="rId8"/>
    <p:sldId id="316" r:id="rId9"/>
    <p:sldId id="258" r:id="rId10"/>
    <p:sldId id="297" r:id="rId11"/>
    <p:sldId id="306" r:id="rId12"/>
    <p:sldId id="265" r:id="rId13"/>
    <p:sldId id="289" r:id="rId14"/>
    <p:sldId id="260" r:id="rId15"/>
    <p:sldId id="298" r:id="rId16"/>
    <p:sldId id="313" r:id="rId17"/>
    <p:sldId id="332" r:id="rId18"/>
    <p:sldId id="308" r:id="rId19"/>
    <p:sldId id="292" r:id="rId20"/>
    <p:sldId id="267" r:id="rId21"/>
    <p:sldId id="274" r:id="rId22"/>
    <p:sldId id="305" r:id="rId23"/>
    <p:sldId id="312" r:id="rId24"/>
    <p:sldId id="314" r:id="rId25"/>
    <p:sldId id="263" r:id="rId26"/>
    <p:sldId id="299" r:id="rId27"/>
    <p:sldId id="272" r:id="rId28"/>
    <p:sldId id="300" r:id="rId29"/>
    <p:sldId id="302" r:id="rId30"/>
    <p:sldId id="269" r:id="rId31"/>
    <p:sldId id="301" r:id="rId32"/>
    <p:sldId id="268" r:id="rId33"/>
    <p:sldId id="291" r:id="rId34"/>
    <p:sldId id="309" r:id="rId35"/>
    <p:sldId id="262" r:id="rId36"/>
    <p:sldId id="259" r:id="rId37"/>
    <p:sldId id="307" r:id="rId38"/>
    <p:sldId id="317" r:id="rId39"/>
    <p:sldId id="303" r:id="rId40"/>
    <p:sldId id="290" r:id="rId41"/>
    <p:sldId id="261" r:id="rId42"/>
    <p:sldId id="264" r:id="rId43"/>
    <p:sldId id="279" r:id="rId44"/>
    <p:sldId id="283" r:id="rId45"/>
    <p:sldId id="282" r:id="rId46"/>
    <p:sldId id="333" r:id="rId47"/>
    <p:sldId id="284" r:id="rId48"/>
    <p:sldId id="315" r:id="rId49"/>
    <p:sldId id="331" r:id="rId50"/>
    <p:sldId id="286" r:id="rId51"/>
    <p:sldId id="285" r:id="rId52"/>
    <p:sldId id="329" r:id="rId53"/>
    <p:sldId id="327" r:id="rId54"/>
    <p:sldId id="278" r:id="rId55"/>
    <p:sldId id="325" r:id="rId56"/>
    <p:sldId id="326" r:id="rId57"/>
    <p:sldId id="287" r:id="rId58"/>
    <p:sldId id="288" r:id="rId59"/>
    <p:sldId id="330" r:id="rId60"/>
    <p:sldId id="324" r:id="rId6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5C0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5" d="100"/>
          <a:sy n="75" d="100"/>
        </p:scale>
        <p:origin x="-101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406EC4BB-56E8-4F60-9F22-C305F813E500}" type="datetimeFigureOut">
              <a:rPr lang="fr-FR" smtClean="0"/>
              <a:pPr/>
              <a:t>09/02/2018</a:t>
            </a:fld>
            <a:endParaRPr lang="fr-CA"/>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50CCE06-C00E-4EDC-89F5-086CCB16EF16}" type="slidenum">
              <a:rPr lang="fr-CA" smtClean="0"/>
              <a:pPr/>
              <a:t>‹#›</a:t>
            </a:fld>
            <a:endParaRPr lang="fr-CA"/>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06EC4BB-56E8-4F60-9F22-C305F813E500}" type="datetimeFigureOut">
              <a:rPr lang="fr-FR" smtClean="0"/>
              <a:pPr/>
              <a:t>09/02/2018</a:t>
            </a:fld>
            <a:endParaRPr lang="fr-CA"/>
          </a:p>
        </p:txBody>
      </p:sp>
      <p:sp>
        <p:nvSpPr>
          <p:cNvPr id="5" name="Нижний колонтитул 4"/>
          <p:cNvSpPr>
            <a:spLocks noGrp="1"/>
          </p:cNvSpPr>
          <p:nvPr>
            <p:ph type="ftr" sz="quarter" idx="11"/>
          </p:nvPr>
        </p:nvSpPr>
        <p:spPr/>
        <p:txBody>
          <a:bodyPr/>
          <a:lstStyle>
            <a:extLst/>
          </a:lstStyle>
          <a:p>
            <a:endParaRPr lang="fr-CA"/>
          </a:p>
        </p:txBody>
      </p:sp>
      <p:sp>
        <p:nvSpPr>
          <p:cNvPr id="6" name="Номер слайда 5"/>
          <p:cNvSpPr>
            <a:spLocks noGrp="1"/>
          </p:cNvSpPr>
          <p:nvPr>
            <p:ph type="sldNum" sz="quarter" idx="12"/>
          </p:nvPr>
        </p:nvSpPr>
        <p:spPr/>
        <p:txBody>
          <a:bodyPr/>
          <a:lstStyle>
            <a:extLst/>
          </a:lstStyle>
          <a:p>
            <a:fld id="{350CCE06-C00E-4EDC-89F5-086CCB16EF16}" type="slidenum">
              <a:rPr lang="fr-CA" smtClean="0"/>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06EC4BB-56E8-4F60-9F22-C305F813E500}" type="datetimeFigureOut">
              <a:rPr lang="fr-FR" smtClean="0"/>
              <a:pPr/>
              <a:t>09/02/2018</a:t>
            </a:fld>
            <a:endParaRPr lang="fr-CA"/>
          </a:p>
        </p:txBody>
      </p:sp>
      <p:sp>
        <p:nvSpPr>
          <p:cNvPr id="5" name="Нижний колонтитул 4"/>
          <p:cNvSpPr>
            <a:spLocks noGrp="1"/>
          </p:cNvSpPr>
          <p:nvPr>
            <p:ph type="ftr" sz="quarter" idx="11"/>
          </p:nvPr>
        </p:nvSpPr>
        <p:spPr/>
        <p:txBody>
          <a:bodyPr/>
          <a:lstStyle>
            <a:extLst/>
          </a:lstStyle>
          <a:p>
            <a:endParaRPr lang="fr-CA"/>
          </a:p>
        </p:txBody>
      </p:sp>
      <p:sp>
        <p:nvSpPr>
          <p:cNvPr id="6" name="Номер слайда 5"/>
          <p:cNvSpPr>
            <a:spLocks noGrp="1"/>
          </p:cNvSpPr>
          <p:nvPr>
            <p:ph type="sldNum" sz="quarter" idx="12"/>
          </p:nvPr>
        </p:nvSpPr>
        <p:spPr/>
        <p:txBody>
          <a:bodyPr/>
          <a:lstStyle>
            <a:extLst/>
          </a:lstStyle>
          <a:p>
            <a:fld id="{350CCE06-C00E-4EDC-89F5-086CCB16EF16}" type="slidenum">
              <a:rPr lang="fr-CA" smtClean="0"/>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06EC4BB-56E8-4F60-9F22-C305F813E500}" type="datetimeFigureOut">
              <a:rPr lang="fr-FR" smtClean="0"/>
              <a:pPr/>
              <a:t>09/02/2018</a:t>
            </a:fld>
            <a:endParaRPr lang="fr-CA"/>
          </a:p>
        </p:txBody>
      </p:sp>
      <p:sp>
        <p:nvSpPr>
          <p:cNvPr id="5" name="Нижний колонтитул 4"/>
          <p:cNvSpPr>
            <a:spLocks noGrp="1"/>
          </p:cNvSpPr>
          <p:nvPr>
            <p:ph type="ftr" sz="quarter" idx="11"/>
          </p:nvPr>
        </p:nvSpPr>
        <p:spPr/>
        <p:txBody>
          <a:bodyPr/>
          <a:lstStyle>
            <a:extLst/>
          </a:lstStyle>
          <a:p>
            <a:endParaRPr lang="fr-CA"/>
          </a:p>
        </p:txBody>
      </p:sp>
      <p:sp>
        <p:nvSpPr>
          <p:cNvPr id="6" name="Номер слайда 5"/>
          <p:cNvSpPr>
            <a:spLocks noGrp="1"/>
          </p:cNvSpPr>
          <p:nvPr>
            <p:ph type="sldNum" sz="quarter" idx="12"/>
          </p:nvPr>
        </p:nvSpPr>
        <p:spPr/>
        <p:txBody>
          <a:bodyPr/>
          <a:lstStyle>
            <a:extLst/>
          </a:lstStyle>
          <a:p>
            <a:fld id="{350CCE06-C00E-4EDC-89F5-086CCB16EF16}" type="slidenum">
              <a:rPr lang="fr-CA" smtClean="0"/>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406EC4BB-56E8-4F60-9F22-C305F813E500}" type="datetimeFigureOut">
              <a:rPr lang="fr-FR" smtClean="0"/>
              <a:pPr/>
              <a:t>09/02/2018</a:t>
            </a:fld>
            <a:endParaRPr lang="fr-CA"/>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50CCE06-C00E-4EDC-89F5-086CCB16EF16}" type="slidenum">
              <a:rPr lang="fr-CA" smtClean="0"/>
              <a:pPr/>
              <a:t>‹#›</a:t>
            </a:fld>
            <a:endParaRPr lang="fr-CA"/>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06EC4BB-56E8-4F60-9F22-C305F813E500}" type="datetimeFigureOut">
              <a:rPr lang="fr-FR" smtClean="0"/>
              <a:pPr/>
              <a:t>09/02/2018</a:t>
            </a:fld>
            <a:endParaRPr lang="fr-CA"/>
          </a:p>
        </p:txBody>
      </p:sp>
      <p:sp>
        <p:nvSpPr>
          <p:cNvPr id="6" name="Нижний колонтитул 5"/>
          <p:cNvSpPr>
            <a:spLocks noGrp="1"/>
          </p:cNvSpPr>
          <p:nvPr>
            <p:ph type="ftr" sz="quarter" idx="11"/>
          </p:nvPr>
        </p:nvSpPr>
        <p:spPr/>
        <p:txBody>
          <a:bodyPr/>
          <a:lstStyle>
            <a:extLst/>
          </a:lstStyle>
          <a:p>
            <a:endParaRPr lang="fr-CA"/>
          </a:p>
        </p:txBody>
      </p:sp>
      <p:sp>
        <p:nvSpPr>
          <p:cNvPr id="7" name="Номер слайда 6"/>
          <p:cNvSpPr>
            <a:spLocks noGrp="1"/>
          </p:cNvSpPr>
          <p:nvPr>
            <p:ph type="sldNum" sz="quarter" idx="12"/>
          </p:nvPr>
        </p:nvSpPr>
        <p:spPr>
          <a:xfrm>
            <a:off x="8641080" y="6514568"/>
            <a:ext cx="464288" cy="274320"/>
          </a:xfrm>
        </p:spPr>
        <p:txBody>
          <a:bodyPr/>
          <a:lstStyle>
            <a:extLst/>
          </a:lstStyle>
          <a:p>
            <a:fld id="{350CCE06-C00E-4EDC-89F5-086CCB16EF16}" type="slidenum">
              <a:rPr lang="fr-CA" smtClean="0"/>
              <a:pPr/>
              <a:t>‹#›</a:t>
            </a:fld>
            <a:endParaRPr lang="fr-CA"/>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06EC4BB-56E8-4F60-9F22-C305F813E500}" type="datetimeFigureOut">
              <a:rPr lang="fr-FR" smtClean="0"/>
              <a:pPr/>
              <a:t>09/02/2018</a:t>
            </a:fld>
            <a:endParaRPr lang="fr-CA"/>
          </a:p>
        </p:txBody>
      </p:sp>
      <p:sp>
        <p:nvSpPr>
          <p:cNvPr id="8" name="Нижний колонтитул 7"/>
          <p:cNvSpPr>
            <a:spLocks noGrp="1"/>
          </p:cNvSpPr>
          <p:nvPr>
            <p:ph type="ftr" sz="quarter" idx="11"/>
          </p:nvPr>
        </p:nvSpPr>
        <p:spPr/>
        <p:txBody>
          <a:bodyPr/>
          <a:lstStyle>
            <a:extLst/>
          </a:lstStyle>
          <a:p>
            <a:endParaRPr lang="fr-CA"/>
          </a:p>
        </p:txBody>
      </p:sp>
      <p:sp>
        <p:nvSpPr>
          <p:cNvPr id="9" name="Номер слайда 8"/>
          <p:cNvSpPr>
            <a:spLocks noGrp="1"/>
          </p:cNvSpPr>
          <p:nvPr>
            <p:ph type="sldNum" sz="quarter" idx="12"/>
          </p:nvPr>
        </p:nvSpPr>
        <p:spPr>
          <a:xfrm>
            <a:off x="8641080" y="6514568"/>
            <a:ext cx="464288" cy="274320"/>
          </a:xfrm>
        </p:spPr>
        <p:txBody>
          <a:bodyPr/>
          <a:lstStyle>
            <a:extLst/>
          </a:lstStyle>
          <a:p>
            <a:fld id="{350CCE06-C00E-4EDC-89F5-086CCB16EF16}" type="slidenum">
              <a:rPr lang="fr-CA" smtClean="0"/>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06EC4BB-56E8-4F60-9F22-C305F813E500}" type="datetimeFigureOut">
              <a:rPr lang="fr-FR" smtClean="0"/>
              <a:pPr/>
              <a:t>09/02/2018</a:t>
            </a:fld>
            <a:endParaRPr lang="fr-CA"/>
          </a:p>
        </p:txBody>
      </p:sp>
      <p:sp>
        <p:nvSpPr>
          <p:cNvPr id="4" name="Нижний колонтитул 3"/>
          <p:cNvSpPr>
            <a:spLocks noGrp="1"/>
          </p:cNvSpPr>
          <p:nvPr>
            <p:ph type="ftr" sz="quarter" idx="11"/>
          </p:nvPr>
        </p:nvSpPr>
        <p:spPr/>
        <p:txBody>
          <a:bodyPr/>
          <a:lstStyle>
            <a:extLst/>
          </a:lstStyle>
          <a:p>
            <a:endParaRPr lang="fr-CA"/>
          </a:p>
        </p:txBody>
      </p:sp>
      <p:sp>
        <p:nvSpPr>
          <p:cNvPr id="5" name="Номер слайда 4"/>
          <p:cNvSpPr>
            <a:spLocks noGrp="1"/>
          </p:cNvSpPr>
          <p:nvPr>
            <p:ph type="sldNum" sz="quarter" idx="12"/>
          </p:nvPr>
        </p:nvSpPr>
        <p:spPr/>
        <p:txBody>
          <a:bodyPr/>
          <a:lstStyle>
            <a:extLst/>
          </a:lstStyle>
          <a:p>
            <a:fld id="{350CCE06-C00E-4EDC-89F5-086CCB16EF16}" type="slidenum">
              <a:rPr lang="fr-CA" smtClean="0"/>
              <a:pPr/>
              <a:t>‹#›</a:t>
            </a:fld>
            <a:endParaRPr lang="fr-CA"/>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406EC4BB-56E8-4F60-9F22-C305F813E500}" type="datetimeFigureOut">
              <a:rPr lang="fr-FR" smtClean="0"/>
              <a:pPr/>
              <a:t>09/02/2018</a:t>
            </a:fld>
            <a:endParaRPr lang="fr-CA"/>
          </a:p>
        </p:txBody>
      </p:sp>
      <p:sp>
        <p:nvSpPr>
          <p:cNvPr id="3" name="Нижний колонтитул 2"/>
          <p:cNvSpPr>
            <a:spLocks noGrp="1"/>
          </p:cNvSpPr>
          <p:nvPr>
            <p:ph type="ftr" sz="quarter" idx="11"/>
          </p:nvPr>
        </p:nvSpPr>
        <p:spPr/>
        <p:txBody>
          <a:bodyPr/>
          <a:lstStyle>
            <a:extLst/>
          </a:lstStyle>
          <a:p>
            <a:endParaRPr lang="fr-CA"/>
          </a:p>
        </p:txBody>
      </p:sp>
      <p:sp>
        <p:nvSpPr>
          <p:cNvPr id="4" name="Номер слайда 3"/>
          <p:cNvSpPr>
            <a:spLocks noGrp="1"/>
          </p:cNvSpPr>
          <p:nvPr>
            <p:ph type="sldNum" sz="quarter" idx="12"/>
          </p:nvPr>
        </p:nvSpPr>
        <p:spPr/>
        <p:txBody>
          <a:bodyPr/>
          <a:lstStyle>
            <a:extLst/>
          </a:lstStyle>
          <a:p>
            <a:fld id="{350CCE06-C00E-4EDC-89F5-086CCB16EF16}" type="slidenum">
              <a:rPr lang="fr-CA" smtClean="0"/>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406EC4BB-56E8-4F60-9F22-C305F813E500}" type="datetimeFigureOut">
              <a:rPr lang="fr-FR" smtClean="0"/>
              <a:pPr/>
              <a:t>09/02/2018</a:t>
            </a:fld>
            <a:endParaRPr lang="fr-CA"/>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50CCE06-C00E-4EDC-89F5-086CCB16EF16}" type="slidenum">
              <a:rPr lang="fr-CA" smtClean="0"/>
              <a:pPr/>
              <a:t>‹#›</a:t>
            </a:fld>
            <a:endParaRPr lang="fr-CA"/>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406EC4BB-56E8-4F60-9F22-C305F813E500}" type="datetimeFigureOut">
              <a:rPr lang="fr-FR" smtClean="0"/>
              <a:pPr/>
              <a:t>09/02/2018</a:t>
            </a:fld>
            <a:endParaRPr lang="fr-CA"/>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50CCE06-C00E-4EDC-89F5-086CCB16EF16}" type="slidenum">
              <a:rPr lang="fr-CA" smtClean="0"/>
              <a:pPr/>
              <a:t>‹#›</a:t>
            </a:fld>
            <a:endParaRPr lang="fr-CA"/>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fr-CA"/>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406EC4BB-56E8-4F60-9F22-C305F813E500}" type="datetimeFigureOut">
              <a:rPr lang="fr-FR" smtClean="0"/>
              <a:pPr/>
              <a:t>09/02/2018</a:t>
            </a:fld>
            <a:endParaRPr lang="fr-CA"/>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350CCE06-C00E-4EDC-89F5-086CCB16EF16}" type="slidenum">
              <a:rPr lang="fr-CA" smtClean="0"/>
              <a:pPr/>
              <a:t>‹#›</a:t>
            </a:fld>
            <a:endParaRPr lang="fr-CA"/>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newsflash/>
  </p:transition>
  <p:timing>
    <p:tnLst>
      <p:par>
        <p:cTn id="1" dur="indefinite" restart="never" nodeType="tmRoot"/>
      </p:par>
    </p:tnLst>
  </p:timing>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026" name="Picture 2" descr="C:\Documents and Settings\Admin\Рабочий стол\rasul_gamzatov.jpg"/>
          <p:cNvPicPr>
            <a:picLocks noChangeAspect="1" noChangeArrowheads="1"/>
          </p:cNvPicPr>
          <p:nvPr/>
        </p:nvPicPr>
        <p:blipFill>
          <a:blip r:embed="rId3" cstate="print"/>
          <a:srcRect/>
          <a:stretch>
            <a:fillRect/>
          </a:stretch>
        </p:blipFill>
        <p:spPr bwMode="auto">
          <a:xfrm>
            <a:off x="2915816" y="0"/>
            <a:ext cx="3342093" cy="3789040"/>
          </a:xfrm>
          <a:prstGeom prst="rect">
            <a:avLst/>
          </a:prstGeom>
          <a:noFill/>
        </p:spPr>
      </p:pic>
      <p:sp>
        <p:nvSpPr>
          <p:cNvPr id="7" name="Заголовок 6"/>
          <p:cNvSpPr>
            <a:spLocks noGrp="1"/>
          </p:cNvSpPr>
          <p:nvPr>
            <p:ph type="ctrTitle"/>
          </p:nvPr>
        </p:nvSpPr>
        <p:spPr>
          <a:xfrm>
            <a:off x="0" y="0"/>
            <a:ext cx="9144000" cy="6858000"/>
          </a:xfrm>
        </p:spPr>
        <p:txBody>
          <a:bodyPr>
            <a:normAutofit/>
          </a:bodyPr>
          <a:lstStyle/>
          <a:p>
            <a:r>
              <a:rPr lang="ru-RU" sz="2000" b="1" dirty="0" smtClean="0">
                <a:solidFill>
                  <a:srgbClr val="C00000"/>
                </a:solidFill>
              </a:rPr>
              <a:t>Внеклассное мероприятие</a:t>
            </a:r>
            <a:br>
              <a:rPr lang="ru-RU" sz="2000" b="1" dirty="0" smtClean="0">
                <a:solidFill>
                  <a:srgbClr val="C00000"/>
                </a:solidFill>
              </a:rPr>
            </a:br>
            <a:r>
              <a:rPr lang="ru-RU" sz="2000" b="1" dirty="0" smtClean="0">
                <a:solidFill>
                  <a:srgbClr val="C00000"/>
                </a:solidFill>
              </a:rPr>
              <a:t>«Расул Гамзатов – </a:t>
            </a:r>
            <a:br>
              <a:rPr lang="ru-RU" sz="2000" b="1" dirty="0" smtClean="0">
                <a:solidFill>
                  <a:srgbClr val="C00000"/>
                </a:solidFill>
              </a:rPr>
            </a:br>
            <a:r>
              <a:rPr lang="ru-RU" sz="2000" b="1" dirty="0" smtClean="0">
                <a:solidFill>
                  <a:srgbClr val="C00000"/>
                </a:solidFill>
              </a:rPr>
              <a:t>певец добра и человечности»</a:t>
            </a:r>
            <a:r>
              <a:rPr lang="ru-RU" sz="2000" dirty="0" smtClean="0">
                <a:solidFill>
                  <a:srgbClr val="C00000"/>
                </a:solidFill>
              </a:rPr>
              <a:t/>
            </a:r>
            <a:br>
              <a:rPr lang="ru-RU" sz="2000" dirty="0" smtClean="0">
                <a:solidFill>
                  <a:srgbClr val="C00000"/>
                </a:solidFill>
              </a:rPr>
            </a:br>
            <a:r>
              <a:rPr lang="ru-RU" sz="2000" b="1" i="1" dirty="0" smtClean="0">
                <a:solidFill>
                  <a:srgbClr val="002060"/>
                </a:solidFill>
              </a:rPr>
              <a:t>Магомедова </a:t>
            </a:r>
            <a:br>
              <a:rPr lang="ru-RU" sz="2000" b="1" i="1" dirty="0" smtClean="0">
                <a:solidFill>
                  <a:srgbClr val="002060"/>
                </a:solidFill>
              </a:rPr>
            </a:br>
            <a:r>
              <a:rPr lang="ru-RU" sz="2000" b="1" i="1" dirty="0" err="1" smtClean="0">
                <a:solidFill>
                  <a:srgbClr val="002060"/>
                </a:solidFill>
              </a:rPr>
              <a:t>Жарият</a:t>
            </a:r>
            <a:r>
              <a:rPr lang="ru-RU" sz="2000" b="1" i="1" dirty="0" smtClean="0">
                <a:solidFill>
                  <a:srgbClr val="002060"/>
                </a:solidFill>
              </a:rPr>
              <a:t/>
            </a:r>
            <a:br>
              <a:rPr lang="ru-RU" sz="2000" b="1" i="1" dirty="0" smtClean="0">
                <a:solidFill>
                  <a:srgbClr val="002060"/>
                </a:solidFill>
              </a:rPr>
            </a:br>
            <a:r>
              <a:rPr lang="ru-RU" sz="2000" b="1" i="1" dirty="0" smtClean="0">
                <a:solidFill>
                  <a:srgbClr val="002060"/>
                </a:solidFill>
              </a:rPr>
              <a:t>Магомедовна</a:t>
            </a:r>
            <a:r>
              <a:rPr lang="ru-RU" dirty="0" smtClean="0">
                <a:solidFill>
                  <a:srgbClr val="002060"/>
                </a:solidFill>
              </a:rPr>
              <a:t/>
            </a:r>
            <a:br>
              <a:rPr lang="ru-RU" dirty="0" smtClean="0">
                <a:solidFill>
                  <a:srgbClr val="002060"/>
                </a:solidFill>
              </a:rPr>
            </a:br>
            <a:r>
              <a:rPr lang="ru-RU" sz="2000" dirty="0" smtClean="0">
                <a:solidFill>
                  <a:srgbClr val="002060"/>
                </a:solidFill>
              </a:rPr>
              <a:t>МКОУ «Кищинская СОШ им.Г. Сулейманова»</a:t>
            </a:r>
            <a:endParaRPr lang="ru-RU" dirty="0">
              <a:solidFill>
                <a:srgbClr val="C00000"/>
              </a:solidFill>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686800" cy="6172517"/>
          </a:xfrm>
        </p:spPr>
        <p:txBody>
          <a:bodyPr/>
          <a:lstStyle/>
          <a:p>
            <a:pPr>
              <a:buNone/>
            </a:pPr>
            <a:r>
              <a:rPr lang="ru-RU" b="1" i="1" dirty="0" smtClean="0"/>
              <a:t> </a:t>
            </a:r>
            <a:endParaRPr lang="ru-RU" dirty="0" smtClean="0"/>
          </a:p>
          <a:p>
            <a:pPr>
              <a:buNone/>
            </a:pPr>
            <a:r>
              <a:rPr lang="ru-RU" b="1" i="1" dirty="0" smtClean="0"/>
              <a:t>Гляди вперёд, вперёд стремись.</a:t>
            </a:r>
            <a:endParaRPr lang="ru-RU" dirty="0" smtClean="0"/>
          </a:p>
          <a:p>
            <a:pPr>
              <a:buNone/>
            </a:pPr>
            <a:r>
              <a:rPr lang="ru-RU" b="1" i="1" dirty="0" smtClean="0"/>
              <a:t>И все ж когда – </a:t>
            </a:r>
            <a:r>
              <a:rPr lang="ru-RU" b="1" i="1" dirty="0" err="1" smtClean="0"/>
              <a:t>нибудь</a:t>
            </a:r>
            <a:endParaRPr lang="ru-RU" dirty="0" smtClean="0"/>
          </a:p>
          <a:p>
            <a:pPr>
              <a:buNone/>
            </a:pPr>
            <a:r>
              <a:rPr lang="ru-RU" b="1" i="1" dirty="0" smtClean="0"/>
              <a:t>Остановись и оглянись на свой</a:t>
            </a:r>
          </a:p>
          <a:p>
            <a:pPr>
              <a:buNone/>
            </a:pPr>
            <a:r>
              <a:rPr lang="ru-RU" b="1" i="1" dirty="0" smtClean="0"/>
              <a:t>пройденный путь.</a:t>
            </a:r>
            <a:endParaRPr lang="ru-RU" dirty="0" smtClean="0"/>
          </a:p>
          <a:p>
            <a:pPr>
              <a:buNone/>
            </a:pPr>
            <a:r>
              <a:rPr lang="ru-RU" b="1" i="1" dirty="0" smtClean="0">
                <a:solidFill>
                  <a:srgbClr val="FFC000"/>
                </a:solidFill>
              </a:rPr>
              <a:t>Расул Гамзатов.</a:t>
            </a:r>
            <a:endParaRPr lang="ru-RU" dirty="0" smtClean="0">
              <a:solidFill>
                <a:srgbClr val="FFC000"/>
              </a:solidFill>
            </a:endParaRPr>
          </a:p>
          <a:p>
            <a:endParaRPr lang="ru-RU" dirty="0" smtClean="0"/>
          </a:p>
          <a:p>
            <a:endParaRPr lang="ru-RU" dirty="0"/>
          </a:p>
        </p:txBody>
      </p:sp>
      <p:pic>
        <p:nvPicPr>
          <p:cNvPr id="4" name="Рисунок 3" descr="http://chtoby-pomnili.com/preview.php?width=max&amp;dir=169&amp;id=11.jpg"/>
          <p:cNvPicPr/>
          <p:nvPr/>
        </p:nvPicPr>
        <p:blipFill>
          <a:blip r:embed="rId2" cstate="print"/>
          <a:srcRect/>
          <a:stretch>
            <a:fillRect/>
          </a:stretch>
        </p:blipFill>
        <p:spPr bwMode="auto">
          <a:xfrm>
            <a:off x="3623002" y="2781300"/>
            <a:ext cx="5520998" cy="40767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r>
              <a:rPr lang="ru-RU" b="1" i="1" dirty="0" smtClean="0"/>
              <a:t>К русской литературе примкнули  многие писатели нерусского происхождения. Кроме того, "«теснота» и близость к ней открыли нам путь  в большую литературу. </a:t>
            </a:r>
          </a:p>
          <a:p>
            <a:pPr>
              <a:buNone/>
            </a:pPr>
            <a:r>
              <a:rPr lang="ru-RU" b="1" i="1" dirty="0" smtClean="0"/>
              <a:t>Без русского языка никто из нас перед мировым читателем </a:t>
            </a:r>
          </a:p>
          <a:p>
            <a:pPr>
              <a:buNone/>
            </a:pPr>
            <a:r>
              <a:rPr lang="ru-RU" b="1" i="1" dirty="0" smtClean="0"/>
              <a:t>предстать не мог </a:t>
            </a:r>
          </a:p>
          <a:p>
            <a:pPr>
              <a:buNone/>
            </a:pPr>
            <a:r>
              <a:rPr lang="ru-RU" b="1" i="1" dirty="0" smtClean="0"/>
              <a:t>и еще долго </a:t>
            </a:r>
          </a:p>
          <a:p>
            <a:pPr>
              <a:buNone/>
            </a:pPr>
            <a:r>
              <a:rPr lang="ru-RU" b="1" i="1" dirty="0" smtClean="0"/>
              <a:t>не сможет«</a:t>
            </a:r>
          </a:p>
          <a:p>
            <a:pPr>
              <a:buNone/>
            </a:pPr>
            <a:r>
              <a:rPr lang="ru-RU" b="1" i="1" dirty="0" smtClean="0">
                <a:solidFill>
                  <a:srgbClr val="FFC000"/>
                </a:solidFill>
              </a:rPr>
              <a:t>        (Р.Гамзатов)</a:t>
            </a:r>
            <a:endParaRPr lang="ru-RU" dirty="0">
              <a:solidFill>
                <a:srgbClr val="FFC000"/>
              </a:solidFill>
            </a:endParaRPr>
          </a:p>
        </p:txBody>
      </p:sp>
      <p:pic>
        <p:nvPicPr>
          <p:cNvPr id="5" name="Рисунок 4" descr="http://chtoby-pomnili.com/preview.php?width=max&amp;dir=169&amp;id=05.jpg"/>
          <p:cNvPicPr/>
          <p:nvPr/>
        </p:nvPicPr>
        <p:blipFill>
          <a:blip r:embed="rId2" cstate="print"/>
          <a:srcRect/>
          <a:stretch>
            <a:fillRect/>
          </a:stretch>
        </p:blipFill>
        <p:spPr bwMode="auto">
          <a:xfrm>
            <a:off x="5364088" y="2996952"/>
            <a:ext cx="3312368" cy="386104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285728"/>
            <a:ext cx="8229600" cy="2328866"/>
          </a:xfrm>
        </p:spPr>
        <p:txBody>
          <a:bodyPr/>
          <a:lstStyle/>
          <a:p>
            <a:pPr>
              <a:buNone/>
            </a:pPr>
            <a:r>
              <a:rPr lang="ru-RU" sz="2400" dirty="0" smtClean="0">
                <a:effectLst>
                  <a:outerShdw blurRad="38100" dist="38100" dir="2700000" algn="tl">
                    <a:srgbClr val="000000">
                      <a:alpha val="43137"/>
                    </a:srgbClr>
                  </a:outerShdw>
                </a:effectLst>
              </a:rPr>
              <a:t>   </a:t>
            </a:r>
            <a:r>
              <a:rPr lang="ru-RU" sz="2400" b="1" i="1" dirty="0" smtClean="0">
                <a:effectLst>
                  <a:outerShdw blurRad="38100" dist="38100" dir="2700000" algn="tl">
                    <a:srgbClr val="000000">
                      <a:alpha val="43137"/>
                    </a:srgbClr>
                  </a:outerShdw>
                </a:effectLst>
                <a:latin typeface="+mj-lt"/>
              </a:rPr>
              <a:t>Основные темы творчества Р. Гамзатова – история родной земли, образ матери, любовь к женщине – тянутся к  проблемам вечным и непреходящим:  добро, справедливость, человечность, чуткость.</a:t>
            </a:r>
            <a:endParaRPr lang="ru-RU" sz="2400" b="1" i="1" dirty="0">
              <a:latin typeface="+mj-lt"/>
            </a:endParaRPr>
          </a:p>
        </p:txBody>
      </p:sp>
      <p:pic>
        <p:nvPicPr>
          <p:cNvPr id="4" name="Рисунок 3" descr="Rasul_Gamzatov__Rasul_Gamzatov_Stihotvoreniya_i_poemy.jpg"/>
          <p:cNvPicPr>
            <a:picLocks noChangeAspect="1"/>
          </p:cNvPicPr>
          <p:nvPr/>
        </p:nvPicPr>
        <p:blipFill>
          <a:blip r:embed="rId2" cstate="print"/>
          <a:stretch>
            <a:fillRect/>
          </a:stretch>
        </p:blipFill>
        <p:spPr>
          <a:xfrm>
            <a:off x="1187624" y="3212976"/>
            <a:ext cx="1714512" cy="26746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1998405_S_zhenshchinoj_naedine.jpg"/>
          <p:cNvPicPr>
            <a:picLocks noChangeAspect="1"/>
          </p:cNvPicPr>
          <p:nvPr/>
        </p:nvPicPr>
        <p:blipFill>
          <a:blip r:embed="rId3" cstate="print"/>
          <a:srcRect l="10000"/>
          <a:stretch>
            <a:fillRect/>
          </a:stretch>
        </p:blipFill>
        <p:spPr>
          <a:xfrm>
            <a:off x="3786182" y="3571876"/>
            <a:ext cx="1658113" cy="25003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53397.jpg"/>
          <p:cNvPicPr>
            <a:picLocks noChangeAspect="1"/>
          </p:cNvPicPr>
          <p:nvPr/>
        </p:nvPicPr>
        <p:blipFill>
          <a:blip r:embed="rId4" cstate="print"/>
          <a:stretch>
            <a:fillRect/>
          </a:stretch>
        </p:blipFill>
        <p:spPr>
          <a:xfrm>
            <a:off x="6516216" y="3068960"/>
            <a:ext cx="1647539" cy="25717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ppt_w*0.7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5"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0.7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r>
              <a:rPr lang="ru-RU" b="1" i="1" dirty="0" smtClean="0"/>
              <a:t>Поэзия Расула Гамзатова – </a:t>
            </a:r>
          </a:p>
          <a:p>
            <a:r>
              <a:rPr lang="ru-RU" b="1" i="1" dirty="0" smtClean="0"/>
              <a:t>и река, и море, и горы, и люди, и небо над ними. </a:t>
            </a:r>
          </a:p>
          <a:p>
            <a:r>
              <a:rPr lang="ru-RU" b="1" i="1" dirty="0" smtClean="0"/>
              <a:t>Да еще тысячи разных вещей и понятий, составляющих </a:t>
            </a:r>
          </a:p>
          <a:p>
            <a:r>
              <a:rPr lang="ru-RU" b="1" i="1" dirty="0" smtClean="0"/>
              <a:t>прекрасное имя –</a:t>
            </a:r>
          </a:p>
          <a:p>
            <a:r>
              <a:rPr lang="ru-RU" b="1" i="1" dirty="0" smtClean="0"/>
              <a:t> </a:t>
            </a:r>
            <a:r>
              <a:rPr lang="ru-RU" b="1" i="1" dirty="0" smtClean="0">
                <a:solidFill>
                  <a:srgbClr val="00B0F0"/>
                </a:solidFill>
              </a:rPr>
              <a:t>Дагестан.</a:t>
            </a:r>
            <a:endParaRPr lang="ru-RU" dirty="0" smtClean="0">
              <a:solidFill>
                <a:srgbClr val="00B0F0"/>
              </a:solidFill>
            </a:endParaRPr>
          </a:p>
          <a:p>
            <a:endParaRPr lang="ru-RU" dirty="0"/>
          </a:p>
        </p:txBody>
      </p:sp>
      <p:pic>
        <p:nvPicPr>
          <p:cNvPr id="4" name="Рисунок 3" descr="http://festival.1september.ru/articles/603200/img1.gif"/>
          <p:cNvPicPr/>
          <p:nvPr/>
        </p:nvPicPr>
        <p:blipFill>
          <a:blip r:embed="rId2" cstate="print"/>
          <a:srcRect/>
          <a:stretch>
            <a:fillRect/>
          </a:stretch>
        </p:blipFill>
        <p:spPr bwMode="auto">
          <a:xfrm>
            <a:off x="4932040" y="1988840"/>
            <a:ext cx="3862536" cy="486916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571736" y="4357694"/>
            <a:ext cx="6329378" cy="2286016"/>
          </a:xfrm>
        </p:spPr>
        <p:txBody>
          <a:bodyPr/>
          <a:lstStyle/>
          <a:p>
            <a:pPr algn="just"/>
            <a:r>
              <a:rPr lang="ru-RU" sz="2000" b="1" dirty="0" smtClean="0">
                <a:solidFill>
                  <a:srgbClr val="E35C06"/>
                </a:solidFill>
                <a:effectLst>
                  <a:outerShdw blurRad="38100" dist="38100" dir="2700000" algn="tl">
                    <a:srgbClr val="000000">
                      <a:alpha val="43137"/>
                    </a:srgbClr>
                  </a:outerShdw>
                </a:effectLst>
              </a:rPr>
              <a:t>Многие стихи Расула Гамзатова стали песнями. Они привлекли внимание многих композиторов Дагестана, Кавказа, России и других республик. Издательство «Мелодия» неоднократно выпускало пластинки и диски с песнями на стихи поэта. </a:t>
            </a:r>
            <a:endParaRPr lang="fr-CA" sz="2000" b="1" dirty="0" smtClean="0">
              <a:solidFill>
                <a:srgbClr val="E35C06"/>
              </a:solidFill>
              <a:effectLst>
                <a:outerShdw blurRad="38100" dist="38100" dir="2700000" algn="tl">
                  <a:srgbClr val="000000">
                    <a:alpha val="43137"/>
                  </a:srgbClr>
                </a:outerShdw>
              </a:effectLst>
            </a:endParaRPr>
          </a:p>
        </p:txBody>
      </p:sp>
      <p:pic>
        <p:nvPicPr>
          <p:cNvPr id="17411" name="Picture 3" descr="C:\Users\Asus\AppData\Local\Temp\Rar$DI08.634\1001016234.jpg"/>
          <p:cNvPicPr>
            <a:picLocks noChangeAspect="1" noChangeArrowheads="1"/>
          </p:cNvPicPr>
          <p:nvPr/>
        </p:nvPicPr>
        <p:blipFill>
          <a:blip r:embed="rId3" cstate="print"/>
          <a:srcRect/>
          <a:stretch>
            <a:fillRect/>
          </a:stretch>
        </p:blipFill>
        <p:spPr bwMode="auto">
          <a:xfrm>
            <a:off x="6072198" y="357165"/>
            <a:ext cx="2571768" cy="3471889"/>
          </a:xfrm>
          <a:prstGeom prst="rect">
            <a:avLst/>
          </a:prstGeom>
          <a:ln>
            <a:noFill/>
          </a:ln>
          <a:effectLst>
            <a:outerShdw blurRad="292100" dist="139700" dir="2700000" algn="tl" rotWithShape="0">
              <a:srgbClr val="333333">
                <a:alpha val="65000"/>
              </a:srgbClr>
            </a:outerShdw>
          </a:effectLst>
        </p:spPr>
      </p:pic>
      <p:pic>
        <p:nvPicPr>
          <p:cNvPr id="17412" name="Picture 4"/>
          <p:cNvPicPr>
            <a:picLocks noChangeAspect="1" noChangeArrowheads="1"/>
          </p:cNvPicPr>
          <p:nvPr/>
        </p:nvPicPr>
        <p:blipFill>
          <a:blip r:embed="rId4" cstate="print"/>
          <a:srcRect/>
          <a:stretch>
            <a:fillRect/>
          </a:stretch>
        </p:blipFill>
        <p:spPr bwMode="auto">
          <a:xfrm>
            <a:off x="642910" y="285728"/>
            <a:ext cx="4762490" cy="357553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pPr>
              <a:buNone/>
            </a:pPr>
            <a:r>
              <a:rPr lang="ru-RU" b="1" i="1" dirty="0" smtClean="0"/>
              <a:t>Каждое литературное произведение имеет свою судьбу. </a:t>
            </a:r>
          </a:p>
          <a:p>
            <a:pPr>
              <a:buNone/>
            </a:pPr>
            <a:r>
              <a:rPr lang="ru-RU" b="1" i="1" dirty="0" smtClean="0"/>
              <a:t>Интересна судьба песни «Журавли», </a:t>
            </a:r>
          </a:p>
          <a:p>
            <a:pPr>
              <a:buNone/>
            </a:pPr>
            <a:r>
              <a:rPr lang="ru-RU" b="1" i="1" dirty="0" smtClean="0"/>
              <a:t>которой поэт посвятил в своей прозаической книге «Мой Дагестан» .</a:t>
            </a:r>
          </a:p>
          <a:p>
            <a:pPr>
              <a:buNone/>
            </a:pPr>
            <a:r>
              <a:rPr lang="ru-RU" b="1" i="1" dirty="0" smtClean="0"/>
              <a:t>Эта песня родилась в 1965 году в городе Хиросиме.</a:t>
            </a:r>
            <a:endParaRPr lang="ru-RU" dirty="0"/>
          </a:p>
        </p:txBody>
      </p:sp>
      <p:pic>
        <p:nvPicPr>
          <p:cNvPr id="1026" name="Picture 2" descr="C:\Users\1\Desktop\image (1).jpg"/>
          <p:cNvPicPr>
            <a:picLocks noChangeAspect="1" noChangeArrowheads="1"/>
          </p:cNvPicPr>
          <p:nvPr/>
        </p:nvPicPr>
        <p:blipFill>
          <a:blip r:embed="rId2" cstate="print"/>
          <a:srcRect/>
          <a:stretch>
            <a:fillRect/>
          </a:stretch>
        </p:blipFill>
        <p:spPr bwMode="auto">
          <a:xfrm>
            <a:off x="6228184" y="3077580"/>
            <a:ext cx="2520280" cy="3780420"/>
          </a:xfrm>
          <a:prstGeom prst="rect">
            <a:avLst/>
          </a:prstGeom>
          <a:noFill/>
        </p:spPr>
      </p:pic>
      <p:pic>
        <p:nvPicPr>
          <p:cNvPr id="1027" name="Picture 3" descr="C:\Users\1\Desktop\c237359c481be5651156151599490f83.jpg"/>
          <p:cNvPicPr>
            <a:picLocks noChangeAspect="1" noChangeArrowheads="1"/>
          </p:cNvPicPr>
          <p:nvPr/>
        </p:nvPicPr>
        <p:blipFill>
          <a:blip r:embed="rId3" cstate="print"/>
          <a:srcRect/>
          <a:stretch>
            <a:fillRect/>
          </a:stretch>
        </p:blipFill>
        <p:spPr bwMode="auto">
          <a:xfrm>
            <a:off x="251520" y="3713163"/>
            <a:ext cx="4574308" cy="314483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fontScale="85000" lnSpcReduction="20000"/>
          </a:bodyPr>
          <a:lstStyle/>
          <a:p>
            <a:pPr>
              <a:buNone/>
            </a:pPr>
            <a:r>
              <a:rPr lang="ru-RU" b="1" dirty="0" smtClean="0">
                <a:solidFill>
                  <a:srgbClr val="FF0000"/>
                </a:solidFill>
              </a:rPr>
              <a:t>                   "Журавли"</a:t>
            </a:r>
            <a:r>
              <a:rPr lang="ru-RU" dirty="0" smtClean="0">
                <a:solidFill>
                  <a:srgbClr val="FF0000"/>
                </a:solidFill>
              </a:rPr>
              <a:t> </a:t>
            </a:r>
            <a:r>
              <a:rPr lang="ru-RU" b="1" dirty="0" err="1" smtClean="0">
                <a:solidFill>
                  <a:srgbClr val="FF0000"/>
                </a:solidFill>
              </a:rPr>
              <a:t>Къункъраби</a:t>
            </a:r>
            <a:r>
              <a:rPr lang="ru-RU" dirty="0" smtClean="0"/>
              <a:t/>
            </a:r>
            <a:br>
              <a:rPr lang="ru-RU" dirty="0" smtClean="0"/>
            </a:br>
            <a:r>
              <a:rPr lang="ru-RU" b="1" dirty="0" err="1" smtClean="0">
                <a:solidFill>
                  <a:srgbClr val="002060"/>
                </a:solidFill>
              </a:rPr>
              <a:t>Дида</a:t>
            </a:r>
            <a:r>
              <a:rPr lang="ru-RU" b="1" dirty="0" smtClean="0">
                <a:solidFill>
                  <a:srgbClr val="002060"/>
                </a:solidFill>
              </a:rPr>
              <a:t> </a:t>
            </a:r>
            <a:r>
              <a:rPr lang="ru-RU" b="1" dirty="0" err="1" smtClean="0">
                <a:solidFill>
                  <a:srgbClr val="002060"/>
                </a:solidFill>
              </a:rPr>
              <a:t>ккола</a:t>
            </a:r>
            <a:r>
              <a:rPr lang="ru-RU" b="1" dirty="0" smtClean="0">
                <a:solidFill>
                  <a:srgbClr val="002060"/>
                </a:solidFill>
              </a:rPr>
              <a:t>, </a:t>
            </a:r>
            <a:r>
              <a:rPr lang="ru-RU" b="1" dirty="0" err="1" smtClean="0">
                <a:solidFill>
                  <a:srgbClr val="002060"/>
                </a:solidFill>
              </a:rPr>
              <a:t>рагъда</a:t>
            </a:r>
            <a:r>
              <a:rPr lang="ru-RU" b="1" dirty="0" smtClean="0">
                <a:solidFill>
                  <a:srgbClr val="002060"/>
                </a:solidFill>
              </a:rPr>
              <a:t>, </a:t>
            </a:r>
            <a:r>
              <a:rPr lang="ru-RU" b="1" dirty="0" err="1" smtClean="0">
                <a:solidFill>
                  <a:srgbClr val="002060"/>
                </a:solidFill>
              </a:rPr>
              <a:t>камурал</a:t>
            </a:r>
            <a:r>
              <a:rPr lang="ru-RU" b="1" dirty="0" smtClean="0">
                <a:solidFill>
                  <a:srgbClr val="002060"/>
                </a:solidFill>
              </a:rPr>
              <a:t> </a:t>
            </a:r>
            <a:r>
              <a:rPr lang="ru-RU" b="1" dirty="0" err="1" smtClean="0">
                <a:solidFill>
                  <a:srgbClr val="002060"/>
                </a:solidFill>
              </a:rPr>
              <a:t>васал</a:t>
            </a:r>
            <a:r>
              <a:rPr lang="ru-RU" b="1" dirty="0" smtClean="0">
                <a:solidFill>
                  <a:srgbClr val="002060"/>
                </a:solidFill>
              </a:rPr>
              <a:t/>
            </a:r>
            <a:br>
              <a:rPr lang="ru-RU" b="1" dirty="0" smtClean="0">
                <a:solidFill>
                  <a:srgbClr val="002060"/>
                </a:solidFill>
              </a:rPr>
            </a:br>
            <a:r>
              <a:rPr lang="ru-RU" b="1" dirty="0" err="1" smtClean="0">
                <a:solidFill>
                  <a:srgbClr val="002060"/>
                </a:solidFill>
              </a:rPr>
              <a:t>Кирго</a:t>
            </a:r>
            <a:r>
              <a:rPr lang="ru-RU" b="1" dirty="0" smtClean="0">
                <a:solidFill>
                  <a:srgbClr val="002060"/>
                </a:solidFill>
              </a:rPr>
              <a:t> </a:t>
            </a:r>
            <a:r>
              <a:rPr lang="ru-RU" b="1" dirty="0" err="1" smtClean="0">
                <a:solidFill>
                  <a:srgbClr val="002060"/>
                </a:solidFill>
              </a:rPr>
              <a:t>рукъун</a:t>
            </a:r>
            <a:r>
              <a:rPr lang="ru-RU" b="1" dirty="0" smtClean="0">
                <a:solidFill>
                  <a:srgbClr val="002060"/>
                </a:solidFill>
              </a:rPr>
              <a:t> </a:t>
            </a:r>
            <a:r>
              <a:rPr lang="ru-RU" b="1" dirty="0" err="1" smtClean="0">
                <a:solidFill>
                  <a:srgbClr val="002060"/>
                </a:solidFill>
              </a:rPr>
              <a:t>гьечIин</a:t>
            </a:r>
            <a:r>
              <a:rPr lang="ru-RU" b="1" dirty="0" smtClean="0">
                <a:solidFill>
                  <a:srgbClr val="002060"/>
                </a:solidFill>
              </a:rPr>
              <a:t>, </a:t>
            </a:r>
            <a:r>
              <a:rPr lang="ru-RU" b="1" dirty="0" err="1" smtClean="0">
                <a:solidFill>
                  <a:srgbClr val="002060"/>
                </a:solidFill>
              </a:rPr>
              <a:t>къанабакь</a:t>
            </a:r>
            <a:r>
              <a:rPr lang="ru-RU" b="1" dirty="0" smtClean="0">
                <a:solidFill>
                  <a:srgbClr val="002060"/>
                </a:solidFill>
              </a:rPr>
              <a:t> </a:t>
            </a:r>
            <a:r>
              <a:rPr lang="ru-RU" b="1" dirty="0" err="1" smtClean="0">
                <a:solidFill>
                  <a:srgbClr val="002060"/>
                </a:solidFill>
              </a:rPr>
              <a:t>лъечIин</a:t>
            </a:r>
            <a:r>
              <a:rPr lang="ru-RU" b="1" dirty="0" smtClean="0">
                <a:solidFill>
                  <a:srgbClr val="002060"/>
                </a:solidFill>
              </a:rPr>
              <a:t>.</a:t>
            </a:r>
            <a:br>
              <a:rPr lang="ru-RU" b="1" dirty="0" smtClean="0">
                <a:solidFill>
                  <a:srgbClr val="002060"/>
                </a:solidFill>
              </a:rPr>
            </a:br>
            <a:r>
              <a:rPr lang="ru-RU" b="1" dirty="0" err="1" smtClean="0">
                <a:solidFill>
                  <a:srgbClr val="002060"/>
                </a:solidFill>
              </a:rPr>
              <a:t>Доба</a:t>
            </a:r>
            <a:r>
              <a:rPr lang="ru-RU" b="1" dirty="0" smtClean="0">
                <a:solidFill>
                  <a:srgbClr val="002060"/>
                </a:solidFill>
              </a:rPr>
              <a:t> </a:t>
            </a:r>
            <a:r>
              <a:rPr lang="ru-RU" b="1" dirty="0" err="1" smtClean="0">
                <a:solidFill>
                  <a:srgbClr val="002060"/>
                </a:solidFill>
              </a:rPr>
              <a:t>борхалъуда</a:t>
            </a:r>
            <a:r>
              <a:rPr lang="ru-RU" b="1" dirty="0" smtClean="0">
                <a:solidFill>
                  <a:srgbClr val="002060"/>
                </a:solidFill>
              </a:rPr>
              <a:t> </a:t>
            </a:r>
            <a:r>
              <a:rPr lang="ru-RU" b="1" dirty="0" err="1" smtClean="0">
                <a:solidFill>
                  <a:srgbClr val="002060"/>
                </a:solidFill>
              </a:rPr>
              <a:t>хъахIил</a:t>
            </a:r>
            <a:r>
              <a:rPr lang="ru-RU" b="1" dirty="0" smtClean="0">
                <a:solidFill>
                  <a:srgbClr val="002060"/>
                </a:solidFill>
              </a:rPr>
              <a:t> </a:t>
            </a:r>
            <a:r>
              <a:rPr lang="ru-RU" b="1" dirty="0" err="1" smtClean="0">
                <a:solidFill>
                  <a:srgbClr val="002060"/>
                </a:solidFill>
              </a:rPr>
              <a:t>зобазда</a:t>
            </a:r>
            <a:r>
              <a:rPr lang="ru-RU" b="1" dirty="0" smtClean="0">
                <a:solidFill>
                  <a:srgbClr val="002060"/>
                </a:solidFill>
              </a:rPr>
              <a:t/>
            </a:r>
            <a:br>
              <a:rPr lang="ru-RU" b="1" dirty="0" smtClean="0">
                <a:solidFill>
                  <a:srgbClr val="002060"/>
                </a:solidFill>
              </a:rPr>
            </a:br>
            <a:r>
              <a:rPr lang="ru-RU" b="1" dirty="0" err="1" smtClean="0">
                <a:solidFill>
                  <a:srgbClr val="002060"/>
                </a:solidFill>
              </a:rPr>
              <a:t>ХъахIал</a:t>
            </a:r>
            <a:r>
              <a:rPr lang="ru-RU" b="1" dirty="0" smtClean="0">
                <a:solidFill>
                  <a:srgbClr val="002060"/>
                </a:solidFill>
              </a:rPr>
              <a:t> </a:t>
            </a:r>
            <a:r>
              <a:rPr lang="ru-RU" b="1" dirty="0" err="1" smtClean="0">
                <a:solidFill>
                  <a:srgbClr val="002060"/>
                </a:solidFill>
              </a:rPr>
              <a:t>къункърабазде</a:t>
            </a:r>
            <a:r>
              <a:rPr lang="ru-RU" b="1" dirty="0" smtClean="0">
                <a:solidFill>
                  <a:srgbClr val="002060"/>
                </a:solidFill>
              </a:rPr>
              <a:t> </a:t>
            </a:r>
            <a:r>
              <a:rPr lang="ru-RU" b="1" dirty="0" err="1" smtClean="0">
                <a:solidFill>
                  <a:srgbClr val="002060"/>
                </a:solidFill>
              </a:rPr>
              <a:t>сверун</a:t>
            </a:r>
            <a:r>
              <a:rPr lang="ru-RU" b="1" dirty="0" smtClean="0">
                <a:solidFill>
                  <a:srgbClr val="002060"/>
                </a:solidFill>
              </a:rPr>
              <a:t> </a:t>
            </a:r>
            <a:r>
              <a:rPr lang="ru-RU" b="1" dirty="0" err="1" smtClean="0">
                <a:solidFill>
                  <a:srgbClr val="002060"/>
                </a:solidFill>
              </a:rPr>
              <a:t>ратилин</a:t>
            </a:r>
            <a:r>
              <a:rPr lang="ru-RU" b="1" dirty="0" smtClean="0">
                <a:solidFill>
                  <a:srgbClr val="002060"/>
                </a:solidFill>
              </a:rPr>
              <a:t>.</a:t>
            </a:r>
            <a:br>
              <a:rPr lang="ru-RU" b="1" dirty="0" smtClean="0">
                <a:solidFill>
                  <a:srgbClr val="002060"/>
                </a:solidFill>
              </a:rPr>
            </a:br>
            <a:r>
              <a:rPr lang="ru-RU" b="1" dirty="0" smtClean="0">
                <a:solidFill>
                  <a:srgbClr val="002060"/>
                </a:solidFill>
              </a:rPr>
              <a:t/>
            </a:r>
            <a:br>
              <a:rPr lang="ru-RU" b="1" dirty="0" smtClean="0">
                <a:solidFill>
                  <a:srgbClr val="002060"/>
                </a:solidFill>
              </a:rPr>
            </a:br>
            <a:r>
              <a:rPr lang="ru-RU" b="1" dirty="0" err="1" smtClean="0">
                <a:solidFill>
                  <a:srgbClr val="002060"/>
                </a:solidFill>
              </a:rPr>
              <a:t>Гьел</a:t>
            </a:r>
            <a:r>
              <a:rPr lang="ru-RU" b="1" dirty="0" smtClean="0">
                <a:solidFill>
                  <a:srgbClr val="002060"/>
                </a:solidFill>
              </a:rPr>
              <a:t> </a:t>
            </a:r>
            <a:r>
              <a:rPr lang="ru-RU" b="1" dirty="0" err="1" smtClean="0">
                <a:solidFill>
                  <a:srgbClr val="002060"/>
                </a:solidFill>
              </a:rPr>
              <a:t>иххаз</a:t>
            </a:r>
            <a:r>
              <a:rPr lang="ru-RU" b="1" dirty="0" smtClean="0">
                <a:solidFill>
                  <a:srgbClr val="002060"/>
                </a:solidFill>
              </a:rPr>
              <a:t> </a:t>
            </a:r>
            <a:r>
              <a:rPr lang="ru-RU" b="1" dirty="0" err="1" smtClean="0">
                <a:solidFill>
                  <a:srgbClr val="002060"/>
                </a:solidFill>
              </a:rPr>
              <a:t>хаселаз</a:t>
            </a:r>
            <a:r>
              <a:rPr lang="ru-RU" b="1" dirty="0" smtClean="0">
                <a:solidFill>
                  <a:srgbClr val="002060"/>
                </a:solidFill>
              </a:rPr>
              <a:t> </a:t>
            </a:r>
            <a:r>
              <a:rPr lang="ru-RU" b="1" dirty="0" err="1" smtClean="0">
                <a:solidFill>
                  <a:srgbClr val="002060"/>
                </a:solidFill>
              </a:rPr>
              <a:t>халатал</a:t>
            </a:r>
            <a:r>
              <a:rPr lang="ru-RU" b="1" dirty="0" smtClean="0">
                <a:solidFill>
                  <a:srgbClr val="002060"/>
                </a:solidFill>
              </a:rPr>
              <a:t> </a:t>
            </a:r>
            <a:r>
              <a:rPr lang="ru-RU" b="1" dirty="0" err="1" smtClean="0">
                <a:solidFill>
                  <a:srgbClr val="002060"/>
                </a:solidFill>
              </a:rPr>
              <a:t>саназ</a:t>
            </a:r>
            <a:r>
              <a:rPr lang="ru-RU" b="1" dirty="0" smtClean="0">
                <a:solidFill>
                  <a:srgbClr val="002060"/>
                </a:solidFill>
              </a:rPr>
              <a:t/>
            </a:r>
            <a:br>
              <a:rPr lang="ru-RU" b="1" dirty="0" smtClean="0">
                <a:solidFill>
                  <a:srgbClr val="002060"/>
                </a:solidFill>
              </a:rPr>
            </a:br>
            <a:r>
              <a:rPr lang="ru-RU" b="1" dirty="0" err="1" smtClean="0">
                <a:solidFill>
                  <a:srgbClr val="002060"/>
                </a:solidFill>
              </a:rPr>
              <a:t>Нилъее</a:t>
            </a:r>
            <a:r>
              <a:rPr lang="ru-RU" b="1" dirty="0" smtClean="0">
                <a:solidFill>
                  <a:srgbClr val="002060"/>
                </a:solidFill>
              </a:rPr>
              <a:t> салам </a:t>
            </a:r>
            <a:r>
              <a:rPr lang="ru-RU" b="1" dirty="0" err="1" smtClean="0">
                <a:solidFill>
                  <a:srgbClr val="002060"/>
                </a:solidFill>
              </a:rPr>
              <a:t>кьун</a:t>
            </a:r>
            <a:r>
              <a:rPr lang="ru-RU" b="1" dirty="0" smtClean="0">
                <a:solidFill>
                  <a:srgbClr val="002060"/>
                </a:solidFill>
              </a:rPr>
              <a:t> </a:t>
            </a:r>
            <a:r>
              <a:rPr lang="ru-RU" b="1" dirty="0" err="1" smtClean="0">
                <a:solidFill>
                  <a:srgbClr val="002060"/>
                </a:solidFill>
              </a:rPr>
              <a:t>роржунел</a:t>
            </a:r>
            <a:r>
              <a:rPr lang="ru-RU" b="1" dirty="0" smtClean="0">
                <a:solidFill>
                  <a:srgbClr val="002060"/>
                </a:solidFill>
              </a:rPr>
              <a:t> </a:t>
            </a:r>
            <a:r>
              <a:rPr lang="ru-RU" b="1" dirty="0" err="1" smtClean="0">
                <a:solidFill>
                  <a:srgbClr val="002060"/>
                </a:solidFill>
              </a:rPr>
              <a:t>руго</a:t>
            </a:r>
            <a:r>
              <a:rPr lang="ru-RU" b="1" dirty="0" smtClean="0">
                <a:solidFill>
                  <a:srgbClr val="002060"/>
                </a:solidFill>
              </a:rPr>
              <a:t>.</a:t>
            </a:r>
            <a:br>
              <a:rPr lang="ru-RU" b="1" dirty="0" smtClean="0">
                <a:solidFill>
                  <a:srgbClr val="002060"/>
                </a:solidFill>
              </a:rPr>
            </a:br>
            <a:r>
              <a:rPr lang="ru-RU" b="1" dirty="0" err="1" smtClean="0">
                <a:solidFill>
                  <a:srgbClr val="002060"/>
                </a:solidFill>
              </a:rPr>
              <a:t>Гьелъин</a:t>
            </a:r>
            <a:r>
              <a:rPr lang="ru-RU" b="1" dirty="0" smtClean="0">
                <a:solidFill>
                  <a:srgbClr val="002060"/>
                </a:solidFill>
              </a:rPr>
              <a:t> </a:t>
            </a:r>
            <a:r>
              <a:rPr lang="ru-RU" b="1" dirty="0" err="1" smtClean="0">
                <a:solidFill>
                  <a:srgbClr val="002060"/>
                </a:solidFill>
              </a:rPr>
              <a:t>нилъ</a:t>
            </a:r>
            <a:r>
              <a:rPr lang="ru-RU" b="1" dirty="0" smtClean="0">
                <a:solidFill>
                  <a:srgbClr val="002060"/>
                </a:solidFill>
              </a:rPr>
              <a:t> </a:t>
            </a:r>
            <a:r>
              <a:rPr lang="ru-RU" b="1" dirty="0" err="1" smtClean="0">
                <a:solidFill>
                  <a:srgbClr val="002060"/>
                </a:solidFill>
              </a:rPr>
              <a:t>пашманго</a:t>
            </a:r>
            <a:r>
              <a:rPr lang="ru-RU" b="1" dirty="0" smtClean="0">
                <a:solidFill>
                  <a:srgbClr val="002060"/>
                </a:solidFill>
              </a:rPr>
              <a:t>, </a:t>
            </a:r>
            <a:r>
              <a:rPr lang="ru-RU" b="1" dirty="0" err="1" smtClean="0">
                <a:solidFill>
                  <a:srgbClr val="002060"/>
                </a:solidFill>
              </a:rPr>
              <a:t>бутIрулги</a:t>
            </a:r>
            <a:r>
              <a:rPr lang="ru-RU" b="1" dirty="0" smtClean="0">
                <a:solidFill>
                  <a:srgbClr val="002060"/>
                </a:solidFill>
              </a:rPr>
              <a:t> </a:t>
            </a:r>
            <a:r>
              <a:rPr lang="ru-RU" b="1" dirty="0" err="1" smtClean="0">
                <a:solidFill>
                  <a:srgbClr val="002060"/>
                </a:solidFill>
              </a:rPr>
              <a:t>рорхун</a:t>
            </a:r>
            <a:r>
              <a:rPr lang="ru-RU" b="1" dirty="0" smtClean="0">
                <a:solidFill>
                  <a:srgbClr val="002060"/>
                </a:solidFill>
              </a:rPr>
              <a:t>,</a:t>
            </a:r>
            <a:br>
              <a:rPr lang="ru-RU" b="1" dirty="0" smtClean="0">
                <a:solidFill>
                  <a:srgbClr val="002060"/>
                </a:solidFill>
              </a:rPr>
            </a:br>
            <a:r>
              <a:rPr lang="ru-RU" b="1" dirty="0" err="1" smtClean="0">
                <a:solidFill>
                  <a:srgbClr val="002060"/>
                </a:solidFill>
              </a:rPr>
              <a:t>Ралагьулел</a:t>
            </a:r>
            <a:r>
              <a:rPr lang="ru-RU" b="1" dirty="0" smtClean="0">
                <a:solidFill>
                  <a:srgbClr val="002060"/>
                </a:solidFill>
              </a:rPr>
              <a:t> </a:t>
            </a:r>
            <a:r>
              <a:rPr lang="ru-RU" b="1" dirty="0" err="1" smtClean="0">
                <a:solidFill>
                  <a:srgbClr val="002060"/>
                </a:solidFill>
              </a:rPr>
              <a:t>зодихъ</a:t>
            </a:r>
            <a:r>
              <a:rPr lang="ru-RU" b="1" dirty="0" smtClean="0">
                <a:solidFill>
                  <a:srgbClr val="002060"/>
                </a:solidFill>
              </a:rPr>
              <a:t> </a:t>
            </a:r>
            <a:r>
              <a:rPr lang="ru-RU" b="1" dirty="0" err="1" smtClean="0">
                <a:solidFill>
                  <a:srgbClr val="002060"/>
                </a:solidFill>
              </a:rPr>
              <a:t>щибаб</a:t>
            </a:r>
            <a:r>
              <a:rPr lang="ru-RU" b="1" dirty="0" smtClean="0">
                <a:solidFill>
                  <a:srgbClr val="002060"/>
                </a:solidFill>
              </a:rPr>
              <a:t> </a:t>
            </a:r>
            <a:r>
              <a:rPr lang="ru-RU" b="1" dirty="0" err="1" smtClean="0">
                <a:solidFill>
                  <a:srgbClr val="002060"/>
                </a:solidFill>
              </a:rPr>
              <a:t>нухалда</a:t>
            </a:r>
            <a:r>
              <a:rPr lang="ru-RU" b="1" dirty="0" smtClean="0">
                <a:solidFill>
                  <a:srgbClr val="002060"/>
                </a:solidFill>
              </a:rPr>
              <a:t>.</a:t>
            </a:r>
            <a:br>
              <a:rPr lang="ru-RU" b="1" dirty="0" smtClean="0">
                <a:solidFill>
                  <a:srgbClr val="002060"/>
                </a:solidFill>
              </a:rPr>
            </a:br>
            <a:r>
              <a:rPr lang="ru-RU" b="1" dirty="0" smtClean="0">
                <a:solidFill>
                  <a:srgbClr val="002060"/>
                </a:solidFill>
              </a:rPr>
              <a:t/>
            </a:r>
            <a:br>
              <a:rPr lang="ru-RU" b="1" dirty="0" smtClean="0">
                <a:solidFill>
                  <a:srgbClr val="002060"/>
                </a:solidFill>
              </a:rPr>
            </a:br>
            <a:r>
              <a:rPr lang="ru-RU" b="1" dirty="0" err="1" smtClean="0">
                <a:solidFill>
                  <a:srgbClr val="002060"/>
                </a:solidFill>
              </a:rPr>
              <a:t>Боржун</a:t>
            </a:r>
            <a:r>
              <a:rPr lang="ru-RU" b="1" dirty="0" smtClean="0">
                <a:solidFill>
                  <a:srgbClr val="002060"/>
                </a:solidFill>
              </a:rPr>
              <a:t> </a:t>
            </a:r>
            <a:r>
              <a:rPr lang="ru-RU" b="1" dirty="0" err="1" smtClean="0">
                <a:solidFill>
                  <a:srgbClr val="002060"/>
                </a:solidFill>
              </a:rPr>
              <a:t>унеб</a:t>
            </a:r>
            <a:r>
              <a:rPr lang="ru-RU" b="1" dirty="0" smtClean="0">
                <a:solidFill>
                  <a:srgbClr val="002060"/>
                </a:solidFill>
              </a:rPr>
              <a:t> </a:t>
            </a:r>
            <a:r>
              <a:rPr lang="ru-RU" b="1" dirty="0" err="1" smtClean="0">
                <a:solidFill>
                  <a:srgbClr val="002060"/>
                </a:solidFill>
              </a:rPr>
              <a:t>буго</a:t>
            </a:r>
            <a:r>
              <a:rPr lang="ru-RU" b="1" dirty="0" smtClean="0">
                <a:solidFill>
                  <a:srgbClr val="002060"/>
                </a:solidFill>
              </a:rPr>
              <a:t> </a:t>
            </a:r>
            <a:r>
              <a:rPr lang="ru-RU" b="1" dirty="0" err="1" smtClean="0">
                <a:solidFill>
                  <a:srgbClr val="002060"/>
                </a:solidFill>
              </a:rPr>
              <a:t>къункърабазул</a:t>
            </a:r>
            <a:r>
              <a:rPr lang="ru-RU" b="1" dirty="0" smtClean="0">
                <a:solidFill>
                  <a:srgbClr val="002060"/>
                </a:solidFill>
              </a:rPr>
              <a:t> </a:t>
            </a:r>
            <a:r>
              <a:rPr lang="ru-RU" b="1" dirty="0" err="1" smtClean="0">
                <a:solidFill>
                  <a:srgbClr val="002060"/>
                </a:solidFill>
              </a:rPr>
              <a:t>тIел</a:t>
            </a:r>
            <a:r>
              <a:rPr lang="ru-RU" b="1" dirty="0" smtClean="0">
                <a:solidFill>
                  <a:srgbClr val="002060"/>
                </a:solidFill>
              </a:rPr>
              <a:t>,</a:t>
            </a:r>
            <a:br>
              <a:rPr lang="ru-RU" b="1" dirty="0" smtClean="0">
                <a:solidFill>
                  <a:srgbClr val="002060"/>
                </a:solidFill>
              </a:rPr>
            </a:br>
            <a:r>
              <a:rPr lang="ru-RU" b="1" dirty="0" err="1" smtClean="0">
                <a:solidFill>
                  <a:srgbClr val="002060"/>
                </a:solidFill>
              </a:rPr>
              <a:t>Къукъа</a:t>
            </a:r>
            <a:r>
              <a:rPr lang="ru-RU" b="1" dirty="0" smtClean="0">
                <a:solidFill>
                  <a:srgbClr val="002060"/>
                </a:solidFill>
              </a:rPr>
              <a:t> </a:t>
            </a:r>
            <a:r>
              <a:rPr lang="ru-RU" b="1" dirty="0" err="1" smtClean="0">
                <a:solidFill>
                  <a:srgbClr val="002060"/>
                </a:solidFill>
              </a:rPr>
              <a:t>буго</a:t>
            </a:r>
            <a:r>
              <a:rPr lang="ru-RU" b="1" dirty="0" smtClean="0">
                <a:solidFill>
                  <a:srgbClr val="002060"/>
                </a:solidFill>
              </a:rPr>
              <a:t> </a:t>
            </a:r>
            <a:r>
              <a:rPr lang="ru-RU" b="1" dirty="0" err="1" smtClean="0">
                <a:solidFill>
                  <a:srgbClr val="002060"/>
                </a:solidFill>
              </a:rPr>
              <a:t>чIварал</a:t>
            </a:r>
            <a:r>
              <a:rPr lang="ru-RU" b="1" dirty="0" smtClean="0">
                <a:solidFill>
                  <a:srgbClr val="002060"/>
                </a:solidFill>
              </a:rPr>
              <a:t> </a:t>
            </a:r>
            <a:r>
              <a:rPr lang="ru-RU" b="1" dirty="0" err="1" smtClean="0">
                <a:solidFill>
                  <a:srgbClr val="002060"/>
                </a:solidFill>
              </a:rPr>
              <a:t>гьудулзабазул</a:t>
            </a:r>
            <a:r>
              <a:rPr lang="ru-RU" b="1" dirty="0" smtClean="0">
                <a:solidFill>
                  <a:srgbClr val="002060"/>
                </a:solidFill>
              </a:rPr>
              <a:t>.</a:t>
            </a:r>
            <a:br>
              <a:rPr lang="ru-RU" b="1" dirty="0" smtClean="0">
                <a:solidFill>
                  <a:srgbClr val="002060"/>
                </a:solidFill>
              </a:rPr>
            </a:br>
            <a:r>
              <a:rPr lang="ru-RU" b="1" dirty="0" err="1" smtClean="0">
                <a:solidFill>
                  <a:srgbClr val="002060"/>
                </a:solidFill>
              </a:rPr>
              <a:t>Гьезул</a:t>
            </a:r>
            <a:r>
              <a:rPr lang="ru-RU" b="1" dirty="0" smtClean="0">
                <a:solidFill>
                  <a:srgbClr val="002060"/>
                </a:solidFill>
              </a:rPr>
              <a:t> </a:t>
            </a:r>
            <a:r>
              <a:rPr lang="ru-RU" b="1" dirty="0" err="1" smtClean="0">
                <a:solidFill>
                  <a:srgbClr val="002060"/>
                </a:solidFill>
              </a:rPr>
              <a:t>тIелалда</a:t>
            </a:r>
            <a:r>
              <a:rPr lang="ru-RU" b="1" dirty="0" smtClean="0">
                <a:solidFill>
                  <a:srgbClr val="002060"/>
                </a:solidFill>
              </a:rPr>
              <a:t> </a:t>
            </a:r>
            <a:r>
              <a:rPr lang="ru-RU" b="1" dirty="0" err="1" smtClean="0">
                <a:solidFill>
                  <a:srgbClr val="002060"/>
                </a:solidFill>
              </a:rPr>
              <a:t>гъоркь</a:t>
            </a:r>
            <a:r>
              <a:rPr lang="ru-RU" b="1" dirty="0" smtClean="0">
                <a:solidFill>
                  <a:srgbClr val="002060"/>
                </a:solidFill>
              </a:rPr>
              <a:t> </a:t>
            </a:r>
            <a:r>
              <a:rPr lang="ru-RU" b="1" dirty="0" err="1" smtClean="0">
                <a:solidFill>
                  <a:srgbClr val="002060"/>
                </a:solidFill>
              </a:rPr>
              <a:t>цо</a:t>
            </a:r>
            <a:r>
              <a:rPr lang="ru-RU" b="1" dirty="0" smtClean="0">
                <a:solidFill>
                  <a:srgbClr val="002060"/>
                </a:solidFill>
              </a:rPr>
              <a:t> </a:t>
            </a:r>
            <a:r>
              <a:rPr lang="ru-RU" b="1" dirty="0" err="1" smtClean="0">
                <a:solidFill>
                  <a:srgbClr val="002060"/>
                </a:solidFill>
              </a:rPr>
              <a:t>бакI</a:t>
            </a:r>
            <a:r>
              <a:rPr lang="ru-RU" b="1" dirty="0" smtClean="0">
                <a:solidFill>
                  <a:srgbClr val="002060"/>
                </a:solidFill>
              </a:rPr>
              <a:t> </a:t>
            </a:r>
            <a:r>
              <a:rPr lang="ru-RU" b="1" dirty="0" err="1" smtClean="0">
                <a:solidFill>
                  <a:srgbClr val="002060"/>
                </a:solidFill>
              </a:rPr>
              <a:t>бихьула</a:t>
            </a:r>
            <a:r>
              <a:rPr lang="ru-RU" b="1" dirty="0" smtClean="0">
                <a:solidFill>
                  <a:srgbClr val="002060"/>
                </a:solidFill>
              </a:rPr>
              <a:t> —</a:t>
            </a:r>
            <a:br>
              <a:rPr lang="ru-RU" b="1" dirty="0" smtClean="0">
                <a:solidFill>
                  <a:srgbClr val="002060"/>
                </a:solidFill>
              </a:rPr>
            </a:br>
            <a:r>
              <a:rPr lang="ru-RU" b="1" dirty="0" err="1" smtClean="0">
                <a:solidFill>
                  <a:srgbClr val="002060"/>
                </a:solidFill>
              </a:rPr>
              <a:t>Дун</a:t>
            </a:r>
            <a:r>
              <a:rPr lang="ru-RU" b="1" dirty="0" smtClean="0">
                <a:solidFill>
                  <a:srgbClr val="002060"/>
                </a:solidFill>
              </a:rPr>
              <a:t> </a:t>
            </a:r>
            <a:r>
              <a:rPr lang="ru-RU" b="1" dirty="0" err="1" smtClean="0">
                <a:solidFill>
                  <a:srgbClr val="002060"/>
                </a:solidFill>
              </a:rPr>
              <a:t>вачIине</a:t>
            </a:r>
            <a:r>
              <a:rPr lang="ru-RU" b="1" dirty="0" smtClean="0">
                <a:solidFill>
                  <a:srgbClr val="002060"/>
                </a:solidFill>
              </a:rPr>
              <a:t> </a:t>
            </a:r>
            <a:r>
              <a:rPr lang="ru-RU" b="1" dirty="0" err="1" smtClean="0">
                <a:solidFill>
                  <a:srgbClr val="002060"/>
                </a:solidFill>
              </a:rPr>
              <a:t>гьаниб</a:t>
            </a:r>
            <a:r>
              <a:rPr lang="ru-RU" b="1" dirty="0" smtClean="0">
                <a:solidFill>
                  <a:srgbClr val="002060"/>
                </a:solidFill>
              </a:rPr>
              <a:t> </a:t>
            </a:r>
            <a:r>
              <a:rPr lang="ru-RU" b="1" dirty="0" err="1" smtClean="0">
                <a:solidFill>
                  <a:srgbClr val="002060"/>
                </a:solidFill>
              </a:rPr>
              <a:t>къачараб</a:t>
            </a:r>
            <a:r>
              <a:rPr lang="ru-RU" b="1" dirty="0" smtClean="0">
                <a:solidFill>
                  <a:srgbClr val="002060"/>
                </a:solidFill>
              </a:rPr>
              <a:t> </a:t>
            </a:r>
            <a:r>
              <a:rPr lang="ru-RU" b="1" dirty="0" err="1" smtClean="0">
                <a:solidFill>
                  <a:srgbClr val="002060"/>
                </a:solidFill>
              </a:rPr>
              <a:t>гурищ</a:t>
            </a:r>
            <a:r>
              <a:rPr lang="ru-RU" b="1" dirty="0" smtClean="0">
                <a:solidFill>
                  <a:srgbClr val="002060"/>
                </a:solidFill>
              </a:rPr>
              <a:t>?</a:t>
            </a:r>
            <a:br>
              <a:rPr lang="ru-RU" b="1" dirty="0" smtClean="0">
                <a:solidFill>
                  <a:srgbClr val="002060"/>
                </a:solidFill>
              </a:rPr>
            </a:br>
            <a:r>
              <a:rPr lang="ru-RU" b="1" dirty="0" smtClean="0">
                <a:solidFill>
                  <a:srgbClr val="002060"/>
                </a:solidFill>
              </a:rPr>
              <a:t/>
            </a:r>
            <a:br>
              <a:rPr lang="ru-RU" b="1" dirty="0" smtClean="0">
                <a:solidFill>
                  <a:srgbClr val="002060"/>
                </a:solidFill>
              </a:rPr>
            </a:br>
            <a:r>
              <a:rPr lang="ru-RU" b="1" dirty="0" err="1" smtClean="0">
                <a:solidFill>
                  <a:srgbClr val="002060"/>
                </a:solidFill>
              </a:rPr>
              <a:t>Къо</a:t>
            </a:r>
            <a:r>
              <a:rPr lang="ru-RU" b="1" dirty="0" smtClean="0">
                <a:solidFill>
                  <a:srgbClr val="002060"/>
                </a:solidFill>
              </a:rPr>
              <a:t> </a:t>
            </a:r>
            <a:r>
              <a:rPr lang="ru-RU" b="1" dirty="0" err="1" smtClean="0">
                <a:solidFill>
                  <a:srgbClr val="002060"/>
                </a:solidFill>
              </a:rPr>
              <a:t>щвела</a:t>
            </a:r>
            <a:r>
              <a:rPr lang="ru-RU" b="1" dirty="0" smtClean="0">
                <a:solidFill>
                  <a:srgbClr val="002060"/>
                </a:solidFill>
              </a:rPr>
              <a:t> </a:t>
            </a:r>
            <a:r>
              <a:rPr lang="ru-RU" b="1" dirty="0" err="1" smtClean="0">
                <a:solidFill>
                  <a:srgbClr val="002060"/>
                </a:solidFill>
              </a:rPr>
              <a:t>борхатаб</a:t>
            </a:r>
            <a:r>
              <a:rPr lang="ru-RU" b="1" dirty="0" smtClean="0">
                <a:solidFill>
                  <a:srgbClr val="002060"/>
                </a:solidFill>
              </a:rPr>
              <a:t> </a:t>
            </a:r>
            <a:r>
              <a:rPr lang="ru-RU" b="1" dirty="0" err="1" smtClean="0">
                <a:solidFill>
                  <a:srgbClr val="002060"/>
                </a:solidFill>
              </a:rPr>
              <a:t>хъахIилаб</a:t>
            </a:r>
            <a:r>
              <a:rPr lang="ru-RU" b="1" dirty="0" smtClean="0">
                <a:solidFill>
                  <a:srgbClr val="002060"/>
                </a:solidFill>
              </a:rPr>
              <a:t> </a:t>
            </a:r>
            <a:r>
              <a:rPr lang="ru-RU" b="1" dirty="0" err="1" smtClean="0">
                <a:solidFill>
                  <a:srgbClr val="002060"/>
                </a:solidFill>
              </a:rPr>
              <a:t>зодихъ</a:t>
            </a:r>
            <a:r>
              <a:rPr lang="ru-RU" b="1" dirty="0" smtClean="0">
                <a:solidFill>
                  <a:srgbClr val="002060"/>
                </a:solidFill>
              </a:rPr>
              <a:t/>
            </a:r>
            <a:br>
              <a:rPr lang="ru-RU" b="1" dirty="0" smtClean="0">
                <a:solidFill>
                  <a:srgbClr val="002060"/>
                </a:solidFill>
              </a:rPr>
            </a:br>
            <a:r>
              <a:rPr lang="ru-RU" b="1" dirty="0" err="1" smtClean="0">
                <a:solidFill>
                  <a:srgbClr val="002060"/>
                </a:solidFill>
              </a:rPr>
              <a:t>ХъахIаб</a:t>
            </a:r>
            <a:r>
              <a:rPr lang="ru-RU" b="1" dirty="0" smtClean="0">
                <a:solidFill>
                  <a:srgbClr val="002060"/>
                </a:solidFill>
              </a:rPr>
              <a:t> </a:t>
            </a:r>
            <a:r>
              <a:rPr lang="ru-RU" b="1" dirty="0" err="1" smtClean="0">
                <a:solidFill>
                  <a:srgbClr val="002060"/>
                </a:solidFill>
              </a:rPr>
              <a:t>къункъра</a:t>
            </a:r>
            <a:r>
              <a:rPr lang="ru-RU" b="1" dirty="0" smtClean="0">
                <a:solidFill>
                  <a:srgbClr val="002060"/>
                </a:solidFill>
              </a:rPr>
              <a:t> </a:t>
            </a:r>
            <a:r>
              <a:rPr lang="ru-RU" b="1" dirty="0" err="1" smtClean="0">
                <a:solidFill>
                  <a:srgbClr val="002060"/>
                </a:solidFill>
              </a:rPr>
              <a:t>лъугьун</a:t>
            </a:r>
            <a:r>
              <a:rPr lang="ru-RU" b="1" dirty="0" smtClean="0">
                <a:solidFill>
                  <a:srgbClr val="002060"/>
                </a:solidFill>
              </a:rPr>
              <a:t> </a:t>
            </a:r>
            <a:r>
              <a:rPr lang="ru-RU" b="1" dirty="0" err="1" smtClean="0">
                <a:solidFill>
                  <a:srgbClr val="002060"/>
                </a:solidFill>
              </a:rPr>
              <a:t>дунги</a:t>
            </a:r>
            <a:r>
              <a:rPr lang="ru-RU" b="1" dirty="0" smtClean="0">
                <a:solidFill>
                  <a:srgbClr val="002060"/>
                </a:solidFill>
              </a:rPr>
              <a:t> </a:t>
            </a:r>
            <a:r>
              <a:rPr lang="ru-RU" b="1" dirty="0" err="1" smtClean="0">
                <a:solidFill>
                  <a:srgbClr val="002060"/>
                </a:solidFill>
              </a:rPr>
              <a:t>паркъела</a:t>
            </a:r>
            <a:r>
              <a:rPr lang="ru-RU" b="1" dirty="0" smtClean="0">
                <a:solidFill>
                  <a:srgbClr val="002060"/>
                </a:solidFill>
              </a:rPr>
              <a:t>.</a:t>
            </a:r>
            <a:br>
              <a:rPr lang="ru-RU" b="1" dirty="0" smtClean="0">
                <a:solidFill>
                  <a:srgbClr val="002060"/>
                </a:solidFill>
              </a:rPr>
            </a:br>
            <a:r>
              <a:rPr lang="ru-RU" b="1" dirty="0" err="1" smtClean="0">
                <a:solidFill>
                  <a:srgbClr val="002060"/>
                </a:solidFill>
              </a:rPr>
              <a:t>Гьелъул</a:t>
            </a:r>
            <a:r>
              <a:rPr lang="ru-RU" b="1" dirty="0" smtClean="0">
                <a:solidFill>
                  <a:srgbClr val="002060"/>
                </a:solidFill>
              </a:rPr>
              <a:t> </a:t>
            </a:r>
            <a:r>
              <a:rPr lang="ru-RU" b="1" dirty="0" err="1" smtClean="0">
                <a:solidFill>
                  <a:srgbClr val="002060"/>
                </a:solidFill>
              </a:rPr>
              <a:t>гьаркьидалъул</a:t>
            </a:r>
            <a:r>
              <a:rPr lang="ru-RU" b="1" dirty="0" smtClean="0">
                <a:solidFill>
                  <a:srgbClr val="002060"/>
                </a:solidFill>
              </a:rPr>
              <a:t> </a:t>
            </a:r>
            <a:r>
              <a:rPr lang="ru-RU" b="1" dirty="0" err="1" smtClean="0">
                <a:solidFill>
                  <a:srgbClr val="002060"/>
                </a:solidFill>
              </a:rPr>
              <a:t>ракьалда</a:t>
            </a:r>
            <a:r>
              <a:rPr lang="ru-RU" b="1" dirty="0" smtClean="0">
                <a:solidFill>
                  <a:srgbClr val="002060"/>
                </a:solidFill>
              </a:rPr>
              <a:t> </a:t>
            </a:r>
            <a:r>
              <a:rPr lang="ru-RU" b="1" dirty="0" err="1" smtClean="0">
                <a:solidFill>
                  <a:srgbClr val="002060"/>
                </a:solidFill>
              </a:rPr>
              <a:t>тарал</a:t>
            </a:r>
            <a:r>
              <a:rPr lang="ru-RU" b="1" dirty="0" smtClean="0">
                <a:solidFill>
                  <a:srgbClr val="002060"/>
                </a:solidFill>
              </a:rPr>
              <a:t/>
            </a:r>
            <a:br>
              <a:rPr lang="ru-RU" b="1" dirty="0" smtClean="0">
                <a:solidFill>
                  <a:srgbClr val="002060"/>
                </a:solidFill>
              </a:rPr>
            </a:br>
            <a:r>
              <a:rPr lang="ru-RU" b="1" dirty="0" err="1" smtClean="0">
                <a:solidFill>
                  <a:srgbClr val="002060"/>
                </a:solidFill>
              </a:rPr>
              <a:t>Киналго</a:t>
            </a:r>
            <a:r>
              <a:rPr lang="ru-RU" b="1" dirty="0" smtClean="0">
                <a:solidFill>
                  <a:srgbClr val="002060"/>
                </a:solidFill>
              </a:rPr>
              <a:t> </a:t>
            </a:r>
            <a:r>
              <a:rPr lang="ru-RU" b="1" dirty="0" err="1" smtClean="0">
                <a:solidFill>
                  <a:srgbClr val="002060"/>
                </a:solidFill>
              </a:rPr>
              <a:t>нуж</a:t>
            </a:r>
            <a:r>
              <a:rPr lang="ru-RU" b="1" dirty="0" smtClean="0">
                <a:solidFill>
                  <a:srgbClr val="002060"/>
                </a:solidFill>
              </a:rPr>
              <a:t>, </a:t>
            </a:r>
            <a:r>
              <a:rPr lang="ru-RU" b="1" dirty="0" err="1" smtClean="0">
                <a:solidFill>
                  <a:srgbClr val="002060"/>
                </a:solidFill>
              </a:rPr>
              <a:t>вацал</a:t>
            </a:r>
            <a:r>
              <a:rPr lang="ru-RU" b="1" dirty="0" smtClean="0">
                <a:solidFill>
                  <a:srgbClr val="002060"/>
                </a:solidFill>
              </a:rPr>
              <a:t>, </a:t>
            </a:r>
            <a:r>
              <a:rPr lang="ru-RU" b="1" dirty="0" err="1" smtClean="0">
                <a:solidFill>
                  <a:srgbClr val="002060"/>
                </a:solidFill>
              </a:rPr>
              <a:t>дица</a:t>
            </a:r>
            <a:r>
              <a:rPr lang="ru-RU" b="1" dirty="0" smtClean="0">
                <a:solidFill>
                  <a:srgbClr val="002060"/>
                </a:solidFill>
              </a:rPr>
              <a:t> </a:t>
            </a:r>
            <a:r>
              <a:rPr lang="ru-RU" b="1" dirty="0" err="1" smtClean="0">
                <a:solidFill>
                  <a:srgbClr val="002060"/>
                </a:solidFill>
              </a:rPr>
              <a:t>ахIила</a:t>
            </a:r>
            <a:r>
              <a:rPr lang="ru-RU" b="1" dirty="0" smtClean="0">
                <a:solidFill>
                  <a:srgbClr val="002060"/>
                </a:solidFill>
              </a:rPr>
              <a:t>.</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a:buNone/>
            </a:pPr>
            <a:r>
              <a:rPr lang="ru-RU" sz="3600" b="1" i="1" dirty="0" smtClean="0"/>
              <a:t>Поэту-переводчику </a:t>
            </a:r>
          </a:p>
          <a:p>
            <a:pPr>
              <a:buNone/>
            </a:pPr>
            <a:r>
              <a:rPr lang="ru-RU" sz="3600" b="1" i="1" dirty="0" smtClean="0">
                <a:solidFill>
                  <a:srgbClr val="FF0000"/>
                </a:solidFill>
              </a:rPr>
              <a:t>Науму  Гребневу  </a:t>
            </a:r>
          </a:p>
          <a:p>
            <a:pPr>
              <a:buNone/>
            </a:pPr>
            <a:r>
              <a:rPr lang="ru-RU" sz="3600" b="1" i="1" dirty="0" smtClean="0"/>
              <a:t>принадлежит перевод </a:t>
            </a:r>
          </a:p>
          <a:p>
            <a:pPr>
              <a:buNone/>
            </a:pPr>
            <a:r>
              <a:rPr lang="ru-RU" sz="3600" b="1" i="1" dirty="0" smtClean="0"/>
              <a:t>особенно</a:t>
            </a:r>
          </a:p>
          <a:p>
            <a:pPr>
              <a:buNone/>
            </a:pPr>
            <a:r>
              <a:rPr lang="ru-RU" sz="3600" b="1" i="1" dirty="0" smtClean="0"/>
              <a:t> широко </a:t>
            </a:r>
          </a:p>
          <a:p>
            <a:pPr>
              <a:buNone/>
            </a:pPr>
            <a:r>
              <a:rPr lang="ru-RU" sz="3600" b="1" i="1" dirty="0" smtClean="0"/>
              <a:t>известных </a:t>
            </a:r>
          </a:p>
          <a:p>
            <a:pPr>
              <a:buNone/>
            </a:pPr>
            <a:r>
              <a:rPr lang="ru-RU" sz="5400" b="1" i="1" dirty="0" smtClean="0">
                <a:solidFill>
                  <a:srgbClr val="00B0F0"/>
                </a:solidFill>
              </a:rPr>
              <a:t>«Журавлей»</a:t>
            </a:r>
            <a:endParaRPr lang="ru-RU" sz="5400" b="1" i="1" dirty="0">
              <a:solidFill>
                <a:srgbClr val="00B0F0"/>
              </a:solidFill>
            </a:endParaRPr>
          </a:p>
        </p:txBody>
      </p:sp>
      <p:pic>
        <p:nvPicPr>
          <p:cNvPr id="4" name="Picture 3" descr="C:\Users\Asus\AppData\Local\Temp\Rar$DI08.634\1001016234.jpg"/>
          <p:cNvPicPr>
            <a:picLocks noChangeAspect="1" noChangeArrowheads="1"/>
          </p:cNvPicPr>
          <p:nvPr/>
        </p:nvPicPr>
        <p:blipFill>
          <a:blip r:embed="rId2" cstate="print"/>
          <a:srcRect/>
          <a:stretch>
            <a:fillRect/>
          </a:stretch>
        </p:blipFill>
        <p:spPr bwMode="auto">
          <a:xfrm>
            <a:off x="5204080" y="1539105"/>
            <a:ext cx="3939920" cy="531889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r>
              <a:rPr lang="ru-RU" b="1" i="1" dirty="0" smtClean="0"/>
              <a:t>3 ноября 2003 года поэт занял место в журавлином клине бессмертия.</a:t>
            </a:r>
            <a:endParaRPr lang="ru-RU" dirty="0" smtClean="0"/>
          </a:p>
          <a:p>
            <a:endParaRPr lang="ru-RU" dirty="0"/>
          </a:p>
        </p:txBody>
      </p:sp>
      <p:pic>
        <p:nvPicPr>
          <p:cNvPr id="2050" name="Picture 2" descr="C:\Users\1\Desktop\3b2f9248128374a45c272d4ac6a8d537.jpg"/>
          <p:cNvPicPr>
            <a:picLocks noChangeAspect="1" noChangeArrowheads="1"/>
          </p:cNvPicPr>
          <p:nvPr/>
        </p:nvPicPr>
        <p:blipFill>
          <a:blip r:embed="rId2" cstate="print"/>
          <a:srcRect/>
          <a:stretch>
            <a:fillRect/>
          </a:stretch>
        </p:blipFill>
        <p:spPr bwMode="auto">
          <a:xfrm>
            <a:off x="1403648" y="1413674"/>
            <a:ext cx="6470024" cy="544432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a:buNone/>
            </a:pPr>
            <a:r>
              <a:rPr lang="ru-RU" b="1" i="1" dirty="0" smtClean="0"/>
              <a:t>Расул Гамзатов  понимал, как обогатило дагестанскую поэзию ее содружество с  русской литературой. Благодаря русскому языку, познакомившему его с поэтическими сокровищами мира, Гамзатов ощущает себя наследником всех великих художников слова.</a:t>
            </a:r>
            <a:endParaRPr lang="ru-RU" dirty="0" smtClean="0"/>
          </a:p>
          <a:p>
            <a:endParaRPr lang="ru-RU" dirty="0"/>
          </a:p>
        </p:txBody>
      </p:sp>
      <p:pic>
        <p:nvPicPr>
          <p:cNvPr id="4" name="Рисунок 3" descr="http://chtoby-pomnili.com/preview.php?width=max&amp;dir=169&amp;id=18.jpg"/>
          <p:cNvPicPr/>
          <p:nvPr/>
        </p:nvPicPr>
        <p:blipFill>
          <a:blip r:embed="rId2" cstate="print"/>
          <a:srcRect/>
          <a:stretch>
            <a:fillRect/>
          </a:stretch>
        </p:blipFill>
        <p:spPr bwMode="auto">
          <a:xfrm>
            <a:off x="4067944" y="3429000"/>
            <a:ext cx="4536503" cy="3429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pPr>
              <a:buNone/>
            </a:pPr>
            <a:r>
              <a:rPr lang="ru-RU" b="1" i="1" dirty="0" smtClean="0">
                <a:solidFill>
                  <a:srgbClr val="FF0000"/>
                </a:solidFill>
              </a:rPr>
              <a:t>Расул Гамзатов – </a:t>
            </a:r>
            <a:r>
              <a:rPr lang="ru-RU" b="1" i="1" dirty="0" smtClean="0"/>
              <a:t>аварский поэт. </a:t>
            </a:r>
          </a:p>
          <a:p>
            <a:pPr>
              <a:buNone/>
            </a:pPr>
            <a:r>
              <a:rPr lang="ru-RU" b="1" i="1" dirty="0" smtClean="0"/>
              <a:t>Но это лишь первая ступень. </a:t>
            </a:r>
          </a:p>
          <a:p>
            <a:pPr>
              <a:buNone/>
            </a:pPr>
            <a:r>
              <a:rPr lang="ru-RU" b="1" i="1" dirty="0" smtClean="0"/>
              <a:t>Это поэт всего Дагестана,</a:t>
            </a:r>
          </a:p>
          <a:p>
            <a:pPr>
              <a:buNone/>
            </a:pPr>
            <a:r>
              <a:rPr lang="ru-RU" b="1" i="1" dirty="0" smtClean="0"/>
              <a:t> его «визитная карточка». </a:t>
            </a:r>
          </a:p>
          <a:p>
            <a:pPr>
              <a:buNone/>
            </a:pPr>
            <a:r>
              <a:rPr lang="ru-RU" b="1" i="1" dirty="0" smtClean="0"/>
              <a:t>Не каждый ответит, </a:t>
            </a:r>
          </a:p>
          <a:p>
            <a:pPr>
              <a:buNone/>
            </a:pPr>
            <a:r>
              <a:rPr lang="ru-RU" b="1" i="1" dirty="0" smtClean="0"/>
              <a:t>что это за страна такая – </a:t>
            </a:r>
          </a:p>
          <a:p>
            <a:pPr>
              <a:buNone/>
            </a:pPr>
            <a:r>
              <a:rPr lang="ru-RU" b="1" i="1" dirty="0" smtClean="0"/>
              <a:t>Дагестан?</a:t>
            </a:r>
          </a:p>
          <a:p>
            <a:pPr>
              <a:buNone/>
            </a:pPr>
            <a:r>
              <a:rPr lang="ru-RU" b="1" i="1" dirty="0" smtClean="0"/>
              <a:t>           Но редко, </a:t>
            </a:r>
          </a:p>
          <a:p>
            <a:pPr>
              <a:buNone/>
            </a:pPr>
            <a:r>
              <a:rPr lang="ru-RU" b="1" i="1" dirty="0" smtClean="0"/>
              <a:t>кто не слышал имени –</a:t>
            </a:r>
          </a:p>
          <a:p>
            <a:pPr>
              <a:buNone/>
            </a:pPr>
            <a:r>
              <a:rPr lang="ru-RU" b="1" i="1" dirty="0" smtClean="0"/>
              <a:t> </a:t>
            </a:r>
            <a:r>
              <a:rPr lang="ru-RU" b="1" i="1" dirty="0" smtClean="0">
                <a:solidFill>
                  <a:srgbClr val="00B050"/>
                </a:solidFill>
              </a:rPr>
              <a:t>Расул Гамзатов.</a:t>
            </a:r>
            <a:endParaRPr lang="ru-RU" dirty="0" smtClean="0">
              <a:solidFill>
                <a:srgbClr val="00B050"/>
              </a:solidFill>
            </a:endParaRPr>
          </a:p>
          <a:p>
            <a:pPr>
              <a:buNone/>
            </a:pPr>
            <a:r>
              <a:rPr lang="ru-RU" b="1" i="1" dirty="0" smtClean="0">
                <a:solidFill>
                  <a:srgbClr val="00B050"/>
                </a:solidFill>
              </a:rPr>
              <a:t> </a:t>
            </a:r>
            <a:endParaRPr lang="ru-RU" dirty="0" smtClean="0">
              <a:solidFill>
                <a:srgbClr val="00B050"/>
              </a:solidFill>
            </a:endParaRPr>
          </a:p>
          <a:p>
            <a:endParaRPr lang="ru-RU" dirty="0"/>
          </a:p>
        </p:txBody>
      </p:sp>
      <p:pic>
        <p:nvPicPr>
          <p:cNvPr id="4" name="Рисунок 3" descr="http://chtoby-pomnili.com/preview.php?width=max&amp;dir=169&amp;id=10.jpg"/>
          <p:cNvPicPr/>
          <p:nvPr/>
        </p:nvPicPr>
        <p:blipFill>
          <a:blip r:embed="rId2" cstate="print"/>
          <a:srcRect/>
          <a:stretch>
            <a:fillRect/>
          </a:stretch>
        </p:blipFill>
        <p:spPr bwMode="auto">
          <a:xfrm>
            <a:off x="5255568" y="3068960"/>
            <a:ext cx="3888432" cy="378904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МАТЬ</a:t>
            </a:r>
            <a:r>
              <a:rPr lang="ru-RU" dirty="0" smtClean="0"/>
              <a:t>-</a:t>
            </a:r>
            <a:endParaRPr lang="ru-RU" dirty="0"/>
          </a:p>
        </p:txBody>
      </p:sp>
      <p:sp>
        <p:nvSpPr>
          <p:cNvPr id="3" name="Содержимое 2"/>
          <p:cNvSpPr>
            <a:spLocks noGrp="1"/>
          </p:cNvSpPr>
          <p:nvPr>
            <p:ph idx="1"/>
          </p:nvPr>
        </p:nvSpPr>
        <p:spPr>
          <a:xfrm>
            <a:off x="457200" y="260648"/>
            <a:ext cx="3757610" cy="5865515"/>
          </a:xfrm>
        </p:spPr>
        <p:txBody>
          <a:bodyPr>
            <a:normAutofit fontScale="92500" lnSpcReduction="10000"/>
          </a:bodyPr>
          <a:lstStyle/>
          <a:p>
            <a:pPr lvl="0">
              <a:buNone/>
            </a:pPr>
            <a:r>
              <a:rPr lang="ru-RU" sz="2400" b="1" i="1" dirty="0" smtClean="0">
                <a:effectLst>
                  <a:outerShdw blurRad="38100" dist="38100" dir="2700000" algn="tl">
                    <a:srgbClr val="000000">
                      <a:alpha val="43137"/>
                    </a:srgbClr>
                  </a:outerShdw>
                </a:effectLst>
              </a:rPr>
              <a:t>Вечная тема поэзии. </a:t>
            </a:r>
          </a:p>
          <a:p>
            <a:pPr lvl="0">
              <a:buNone/>
            </a:pPr>
            <a:r>
              <a:rPr lang="ru-RU" sz="2400" b="1" i="1" dirty="0" smtClean="0">
                <a:effectLst>
                  <a:outerShdw blurRad="38100" dist="38100" dir="2700000" algn="tl">
                    <a:srgbClr val="000000">
                      <a:alpha val="43137"/>
                    </a:srgbClr>
                  </a:outerShdw>
                </a:effectLst>
              </a:rPr>
              <a:t>Но  Р. Гамзатов</a:t>
            </a:r>
          </a:p>
          <a:p>
            <a:pPr lvl="0">
              <a:buNone/>
            </a:pPr>
            <a:r>
              <a:rPr lang="ru-RU" sz="2400" b="1" i="1" dirty="0" smtClean="0">
                <a:effectLst>
                  <a:outerShdw blurRad="38100" dist="38100" dir="2700000" algn="tl">
                    <a:srgbClr val="000000">
                      <a:alpha val="43137"/>
                    </a:srgbClr>
                  </a:outerShdw>
                </a:effectLst>
              </a:rPr>
              <a:t> нашёл новые,</a:t>
            </a:r>
          </a:p>
          <a:p>
            <a:pPr lvl="0">
              <a:buNone/>
            </a:pPr>
            <a:r>
              <a:rPr lang="ru-RU" sz="2400" b="1" i="1" dirty="0" smtClean="0">
                <a:effectLst>
                  <a:outerShdw blurRad="38100" dist="38100" dir="2700000" algn="tl">
                    <a:srgbClr val="000000">
                      <a:alpha val="43137"/>
                    </a:srgbClr>
                  </a:outerShdw>
                </a:effectLst>
              </a:rPr>
              <a:t>необыкновенные слова.</a:t>
            </a:r>
          </a:p>
          <a:p>
            <a:pPr lvl="0">
              <a:buNone/>
            </a:pPr>
            <a:r>
              <a:rPr lang="ru-RU" sz="2400" b="1" i="1" dirty="0" smtClean="0">
                <a:solidFill>
                  <a:srgbClr val="00B0F0"/>
                </a:solidFill>
                <a:effectLst>
                  <a:outerShdw blurRad="38100" dist="38100" dir="2700000" algn="tl">
                    <a:srgbClr val="000000">
                      <a:alpha val="43137"/>
                    </a:srgbClr>
                  </a:outerShdw>
                </a:effectLst>
              </a:rPr>
              <a:t>Он славит мать как</a:t>
            </a:r>
          </a:p>
          <a:p>
            <a:pPr lvl="0">
              <a:buNone/>
            </a:pPr>
            <a:r>
              <a:rPr lang="ru-RU" sz="2400" b="1" i="1" dirty="0" smtClean="0">
                <a:solidFill>
                  <a:srgbClr val="00B0F0"/>
                </a:solidFill>
                <a:effectLst>
                  <a:outerShdw blurRad="38100" dist="38100" dir="2700000" algn="tl">
                    <a:srgbClr val="000000">
                      <a:alpha val="43137"/>
                    </a:srgbClr>
                  </a:outerShdw>
                </a:effectLst>
              </a:rPr>
              <a:t>первородный источник и</a:t>
            </a:r>
          </a:p>
          <a:p>
            <a:pPr lvl="0">
              <a:buNone/>
            </a:pPr>
            <a:r>
              <a:rPr lang="ru-RU" sz="2400" b="1" i="1" dirty="0" smtClean="0">
                <a:solidFill>
                  <a:srgbClr val="00B0F0"/>
                </a:solidFill>
                <a:effectLst>
                  <a:outerShdw blurRad="38100" dist="38100" dir="2700000" algn="tl">
                    <a:srgbClr val="000000">
                      <a:alpha val="43137"/>
                    </a:srgbClr>
                  </a:outerShdw>
                </a:effectLst>
              </a:rPr>
              <a:t>начало всего сущего, как</a:t>
            </a:r>
          </a:p>
          <a:p>
            <a:pPr lvl="0">
              <a:buNone/>
            </a:pPr>
            <a:r>
              <a:rPr lang="ru-RU" sz="2400" b="1" i="1" dirty="0" smtClean="0">
                <a:solidFill>
                  <a:srgbClr val="00B0F0"/>
                </a:solidFill>
                <a:effectLst>
                  <a:outerShdw blurRad="38100" dist="38100" dir="2700000" algn="tl">
                    <a:srgbClr val="000000">
                      <a:alpha val="43137"/>
                    </a:srgbClr>
                  </a:outerShdw>
                </a:effectLst>
              </a:rPr>
              <a:t>надежду и веру в</a:t>
            </a:r>
          </a:p>
          <a:p>
            <a:pPr lvl="0">
              <a:buNone/>
            </a:pPr>
            <a:r>
              <a:rPr lang="ru-RU" sz="2400" b="1" i="1" dirty="0" smtClean="0">
                <a:solidFill>
                  <a:srgbClr val="00B0F0"/>
                </a:solidFill>
                <a:effectLst>
                  <a:outerShdw blurRad="38100" dist="38100" dir="2700000" algn="tl">
                    <a:srgbClr val="000000">
                      <a:alpha val="43137"/>
                    </a:srgbClr>
                  </a:outerShdw>
                </a:effectLst>
              </a:rPr>
              <a:t>бессмертие всего</a:t>
            </a:r>
          </a:p>
          <a:p>
            <a:pPr lvl="0">
              <a:buNone/>
            </a:pPr>
            <a:r>
              <a:rPr lang="ru-RU" sz="2400" b="1" i="1" dirty="0" smtClean="0">
                <a:solidFill>
                  <a:srgbClr val="00B0F0"/>
                </a:solidFill>
                <a:effectLst>
                  <a:outerShdw blurRad="38100" dist="38100" dir="2700000" algn="tl">
                    <a:srgbClr val="000000">
                      <a:alpha val="43137"/>
                    </a:srgbClr>
                  </a:outerShdw>
                </a:effectLst>
              </a:rPr>
              <a:t>человечества.</a:t>
            </a:r>
          </a:p>
          <a:p>
            <a:pPr lvl="0">
              <a:buNone/>
            </a:pPr>
            <a:r>
              <a:rPr lang="ru-RU" sz="2400" b="1" i="1" dirty="0" smtClean="0">
                <a:solidFill>
                  <a:srgbClr val="00B0F0"/>
                </a:solidFill>
                <a:effectLst>
                  <a:outerShdw blurRad="38100" dist="38100" dir="2700000" algn="tl">
                    <a:srgbClr val="000000">
                      <a:alpha val="43137"/>
                    </a:srgbClr>
                  </a:outerShdw>
                </a:effectLst>
              </a:rPr>
              <a:t> </a:t>
            </a:r>
            <a:r>
              <a:rPr lang="ru-RU" sz="2400" b="1" i="1" dirty="0" smtClean="0">
                <a:effectLst>
                  <a:outerShdw blurRad="38100" dist="38100" dir="2700000" algn="tl">
                    <a:srgbClr val="000000">
                      <a:alpha val="43137"/>
                    </a:srgbClr>
                  </a:outerShdw>
                </a:effectLst>
              </a:rPr>
              <a:t>Об этом поэма</a:t>
            </a:r>
          </a:p>
          <a:p>
            <a:pPr lvl="0">
              <a:buNone/>
            </a:pPr>
            <a:r>
              <a:rPr lang="ru-RU" sz="2400" b="1" i="1" dirty="0" smtClean="0">
                <a:solidFill>
                  <a:srgbClr val="FF0000"/>
                </a:solidFill>
                <a:effectLst>
                  <a:outerShdw blurRad="38100" dist="38100" dir="2700000" algn="tl">
                    <a:srgbClr val="000000">
                      <a:alpha val="43137"/>
                    </a:srgbClr>
                  </a:outerShdw>
                </a:effectLst>
              </a:rPr>
              <a:t>«Берегите матерей»,</a:t>
            </a:r>
          </a:p>
          <a:p>
            <a:pPr lvl="0">
              <a:buNone/>
            </a:pPr>
            <a:r>
              <a:rPr lang="ru-RU" sz="2400" b="1" i="1" dirty="0" smtClean="0">
                <a:solidFill>
                  <a:srgbClr val="FF0000"/>
                </a:solidFill>
                <a:effectLst>
                  <a:outerShdw blurRad="38100" dist="38100" dir="2700000" algn="tl">
                    <a:srgbClr val="000000">
                      <a:alpha val="43137"/>
                    </a:srgbClr>
                  </a:outerShdw>
                </a:effectLst>
              </a:rPr>
              <a:t>большое количество</a:t>
            </a:r>
          </a:p>
          <a:p>
            <a:pPr lvl="0">
              <a:buNone/>
            </a:pPr>
            <a:r>
              <a:rPr lang="ru-RU" sz="2400" b="1" i="1" dirty="0" smtClean="0">
                <a:solidFill>
                  <a:srgbClr val="FF0000"/>
                </a:solidFill>
                <a:effectLst>
                  <a:outerShdw blurRad="38100" dist="38100" dir="2700000" algn="tl">
                    <a:srgbClr val="000000">
                      <a:alpha val="43137"/>
                    </a:srgbClr>
                  </a:outerShdw>
                </a:effectLst>
              </a:rPr>
              <a:t>стихотворений:</a:t>
            </a:r>
          </a:p>
          <a:p>
            <a:pPr lvl="0">
              <a:buNone/>
            </a:pPr>
            <a:r>
              <a:rPr lang="ru-RU" sz="2400" b="1" i="1" dirty="0" smtClean="0">
                <a:solidFill>
                  <a:srgbClr val="FF0000"/>
                </a:solidFill>
                <a:effectLst>
                  <a:outerShdw blurRad="38100" dist="38100" dir="2700000" algn="tl">
                    <a:srgbClr val="000000">
                      <a:alpha val="43137"/>
                    </a:srgbClr>
                  </a:outerShdw>
                </a:effectLst>
              </a:rPr>
              <a:t>«Матери», «Мама»,</a:t>
            </a:r>
          </a:p>
          <a:p>
            <a:pPr lvl="0">
              <a:buNone/>
            </a:pPr>
            <a:r>
              <a:rPr lang="ru-RU" sz="2400" b="1" i="1" dirty="0" smtClean="0">
                <a:solidFill>
                  <a:srgbClr val="FF0000"/>
                </a:solidFill>
                <a:effectLst>
                  <a:outerShdw blurRad="38100" dist="38100" dir="2700000" algn="tl">
                    <a:srgbClr val="000000">
                      <a:alpha val="43137"/>
                    </a:srgbClr>
                  </a:outerShdw>
                </a:effectLst>
              </a:rPr>
              <a:t>«Мать люльку качает в</a:t>
            </a:r>
          </a:p>
          <a:p>
            <a:pPr lvl="0">
              <a:buNone/>
            </a:pPr>
            <a:r>
              <a:rPr lang="ru-RU" sz="2400" b="1" i="1" dirty="0" smtClean="0">
                <a:solidFill>
                  <a:srgbClr val="FF0000"/>
                </a:solidFill>
                <a:effectLst>
                  <a:outerShdw blurRad="38100" dist="38100" dir="2700000" algn="tl">
                    <a:srgbClr val="000000">
                      <a:alpha val="43137"/>
                    </a:srgbClr>
                  </a:outerShdw>
                </a:effectLst>
              </a:rPr>
              <a:t>ауле…», «Не надо мне</a:t>
            </a:r>
          </a:p>
          <a:p>
            <a:pPr lvl="0">
              <a:buNone/>
            </a:pPr>
            <a:r>
              <a:rPr lang="ru-RU" sz="2400" b="1" i="1" dirty="0" smtClean="0">
                <a:solidFill>
                  <a:srgbClr val="FF0000"/>
                </a:solidFill>
                <a:effectLst>
                  <a:outerShdw blurRad="38100" dist="38100" dir="2700000" algn="tl">
                    <a:srgbClr val="000000">
                      <a:alpha val="43137"/>
                    </a:srgbClr>
                  </a:outerShdw>
                </a:effectLst>
              </a:rPr>
              <a:t>лекарство докторов…».</a:t>
            </a:r>
          </a:p>
          <a:p>
            <a:endParaRPr lang="ru-RU" dirty="0"/>
          </a:p>
        </p:txBody>
      </p:sp>
      <p:pic>
        <p:nvPicPr>
          <p:cNvPr id="4" name="Picture 2" descr="D:\Гамз.Бер.матер..jpeg"/>
          <p:cNvPicPr>
            <a:picLocks noChangeAspect="1" noChangeArrowheads="1"/>
          </p:cNvPicPr>
          <p:nvPr/>
        </p:nvPicPr>
        <p:blipFill>
          <a:blip r:embed="rId2" cstate="print"/>
          <a:srcRect/>
          <a:stretch>
            <a:fillRect/>
          </a:stretch>
        </p:blipFill>
        <p:spPr bwMode="auto">
          <a:xfrm>
            <a:off x="5000628" y="1500173"/>
            <a:ext cx="3387796" cy="5030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9" descr="C:\Documents and Settings\555\Мои документы\Мои рисунки\расул гамзатов\гамзатов 11.jpg"/>
          <p:cNvPicPr>
            <a:picLocks noGrp="1" noChangeAspect="1" noChangeArrowheads="1"/>
          </p:cNvPicPr>
          <p:nvPr>
            <p:ph idx="1"/>
          </p:nvPr>
        </p:nvPicPr>
        <p:blipFill>
          <a:blip r:embed="rId2" cstate="print"/>
          <a:srcRect/>
          <a:stretch>
            <a:fillRect/>
          </a:stretch>
        </p:blipFill>
        <p:spPr>
          <a:xfrm>
            <a:off x="2699792" y="45344"/>
            <a:ext cx="3600400" cy="6681213"/>
          </a:xfr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0" y="0"/>
            <a:ext cx="9144000" cy="6858000"/>
          </a:xfrm>
        </p:spPr>
        <p:txBody>
          <a:bodyPr/>
          <a:lstStyle/>
          <a:p>
            <a:r>
              <a:rPr lang="ru-RU" b="1" i="1" dirty="0" smtClean="0"/>
              <a:t>Стихи, посвященные теме борьбы за мир, памяти павших на фронтах Великой Отечественной войны, никого не оставят равнодушным, потому что на войне поэт потерял двух братьев. Да и кровавое прошлое дагестанского народа заставляет Гамзатова призывать к миру, чтобы родной народ не страдал больше от кровопролитных войн. Действительно, набатом звучат </a:t>
            </a:r>
            <a:r>
              <a:rPr lang="ru-RU" b="1" i="1" dirty="0" err="1" smtClean="0"/>
              <a:t>гамзатовские</a:t>
            </a:r>
            <a:r>
              <a:rPr lang="ru-RU" b="1" i="1" dirty="0" smtClean="0"/>
              <a:t> строки из поэмы </a:t>
            </a:r>
          </a:p>
          <a:p>
            <a:pPr>
              <a:buNone/>
            </a:pPr>
            <a:r>
              <a:rPr lang="ru-RU" b="1" i="1" dirty="0" smtClean="0">
                <a:solidFill>
                  <a:srgbClr val="002060"/>
                </a:solidFill>
              </a:rPr>
              <a:t>                                    «Берегите матерей»</a:t>
            </a:r>
            <a:endParaRPr lang="ru-RU" dirty="0">
              <a:solidFill>
                <a:srgbClr val="00206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a:buNone/>
            </a:pPr>
            <a:r>
              <a:rPr lang="ru-RU" sz="4800" b="1" i="1" dirty="0" smtClean="0">
                <a:solidFill>
                  <a:srgbClr val="FF0000"/>
                </a:solidFill>
              </a:rPr>
              <a:t>Мать-</a:t>
            </a:r>
          </a:p>
          <a:p>
            <a:pPr>
              <a:buNone/>
            </a:pPr>
            <a:r>
              <a:rPr lang="ru-RU" sz="4800" b="1" i="1" dirty="0" smtClean="0"/>
              <a:t>вечная тема поэзии. Невозможно даже представить, сколько прекрасных слов сказано об этом.</a:t>
            </a:r>
            <a:endParaRPr lang="ru-RU" sz="4800" dirty="0" smtClean="0"/>
          </a:p>
          <a:p>
            <a:pPr>
              <a:buNone/>
            </a:pPr>
            <a:endParaRPr lang="ru-RU" sz="4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669360"/>
          </a:xfrm>
        </p:spPr>
        <p:txBody>
          <a:bodyPr/>
          <a:lstStyle/>
          <a:p>
            <a:pPr>
              <a:buNone/>
            </a:pPr>
            <a:r>
              <a:rPr lang="ru-RU" b="1" i="1" dirty="0" smtClean="0"/>
              <a:t>Большое место в его стихах занимают стихи о матери,</a:t>
            </a:r>
          </a:p>
          <a:p>
            <a:pPr>
              <a:buNone/>
            </a:pPr>
            <a:r>
              <a:rPr lang="ru-RU" b="1" i="1" dirty="0" smtClean="0"/>
              <a:t>об отце и братьях.</a:t>
            </a:r>
            <a:endParaRPr lang="ru-RU" dirty="0" smtClean="0"/>
          </a:p>
          <a:p>
            <a:endParaRPr lang="ru-RU" dirty="0"/>
          </a:p>
        </p:txBody>
      </p:sp>
      <p:pic>
        <p:nvPicPr>
          <p:cNvPr id="4" name="Рисунок 3" descr="http://chtoby-pomnili.com/preview.php?width=max&amp;dir=169&amp;id=02.jpg"/>
          <p:cNvPicPr/>
          <p:nvPr/>
        </p:nvPicPr>
        <p:blipFill>
          <a:blip r:embed="rId2" cstate="print"/>
          <a:srcRect/>
          <a:stretch>
            <a:fillRect/>
          </a:stretch>
        </p:blipFill>
        <p:spPr bwMode="auto">
          <a:xfrm>
            <a:off x="2195736" y="1988840"/>
            <a:ext cx="4392488" cy="486916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0" y="1214422"/>
            <a:ext cx="4572000" cy="5643578"/>
          </a:xfrm>
        </p:spPr>
        <p:txBody>
          <a:bodyPr/>
          <a:lstStyle/>
          <a:p>
            <a:r>
              <a:rPr lang="ru-RU" dirty="0" smtClean="0"/>
              <a:t>А.С. Пушкин для Расула Гамзатова был «Петром Первым русской поэзии – смелым и могучим преобразователе»</a:t>
            </a:r>
            <a:endParaRPr lang="ru-RU" dirty="0"/>
          </a:p>
        </p:txBody>
      </p:sp>
      <p:pic>
        <p:nvPicPr>
          <p:cNvPr id="3074" name="Picture 2" descr="C:\Documents and Settings\Admin\Рабочий стол\2010_06_05_01.jpg"/>
          <p:cNvPicPr>
            <a:picLocks noChangeAspect="1" noChangeArrowheads="1"/>
          </p:cNvPicPr>
          <p:nvPr/>
        </p:nvPicPr>
        <p:blipFill>
          <a:blip r:embed="rId2" cstate="print"/>
          <a:srcRect/>
          <a:stretch>
            <a:fillRect/>
          </a:stretch>
        </p:blipFill>
        <p:spPr bwMode="auto">
          <a:xfrm>
            <a:off x="785786" y="1285860"/>
            <a:ext cx="3067050" cy="3438525"/>
          </a:xfrm>
          <a:prstGeom prst="rect">
            <a:avLst/>
          </a:prstGeom>
          <a:noFill/>
        </p:spPr>
      </p:pic>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r>
              <a:rPr lang="ru-RU" b="1" i="1" dirty="0" smtClean="0"/>
              <a:t>Интернациональность творчества, умение говорить о самом главном в человеке, о добром и сокровенном, говорить возвышенно и в то же время покоряющее просто – все это присуще только самым большим, </a:t>
            </a:r>
          </a:p>
          <a:p>
            <a:pPr>
              <a:buNone/>
            </a:pPr>
            <a:r>
              <a:rPr lang="ru-RU" b="1" i="1" dirty="0" smtClean="0"/>
              <a:t>самым талантливым, </a:t>
            </a:r>
          </a:p>
          <a:p>
            <a:pPr>
              <a:buNone/>
            </a:pPr>
            <a:r>
              <a:rPr lang="ru-RU" b="1" i="1" dirty="0" smtClean="0"/>
              <a:t>всенародно признанным </a:t>
            </a:r>
          </a:p>
          <a:p>
            <a:pPr>
              <a:buNone/>
            </a:pPr>
            <a:r>
              <a:rPr lang="ru-RU" b="1" i="1" dirty="0" smtClean="0"/>
              <a:t>поэтам. </a:t>
            </a:r>
          </a:p>
          <a:p>
            <a:pPr>
              <a:buNone/>
            </a:pPr>
            <a:r>
              <a:rPr lang="ru-RU" b="1" i="1" dirty="0" smtClean="0"/>
              <a:t>И таким поэтом является </a:t>
            </a:r>
          </a:p>
          <a:p>
            <a:pPr>
              <a:buNone/>
            </a:pPr>
            <a:r>
              <a:rPr lang="ru-RU" b="1" i="1" dirty="0" smtClean="0"/>
              <a:t> Расул  </a:t>
            </a:r>
            <a:r>
              <a:rPr lang="ru-RU" b="1" i="1" dirty="0" err="1" smtClean="0"/>
              <a:t>Гамзатовича</a:t>
            </a:r>
            <a:r>
              <a:rPr lang="ru-RU" b="1" i="1" dirty="0" smtClean="0"/>
              <a:t> </a:t>
            </a:r>
          </a:p>
          <a:p>
            <a:pPr>
              <a:buNone/>
            </a:pPr>
            <a:r>
              <a:rPr lang="ru-RU" b="1" i="1" dirty="0" smtClean="0"/>
              <a:t>Гамзатов".</a:t>
            </a:r>
          </a:p>
          <a:p>
            <a:pPr>
              <a:buNone/>
            </a:pPr>
            <a:r>
              <a:rPr lang="ru-RU" b="1" i="1" dirty="0" smtClean="0">
                <a:solidFill>
                  <a:srgbClr val="FFC000"/>
                </a:solidFill>
              </a:rPr>
              <a:t>                (Сергей Михалков)</a:t>
            </a:r>
            <a:endParaRPr lang="ru-RU" dirty="0" smtClean="0">
              <a:solidFill>
                <a:srgbClr val="FFC000"/>
              </a:solidFill>
            </a:endParaRPr>
          </a:p>
          <a:p>
            <a:endParaRPr lang="ru-RU" dirty="0"/>
          </a:p>
        </p:txBody>
      </p:sp>
      <p:pic>
        <p:nvPicPr>
          <p:cNvPr id="3074" name="Picture 2" descr="C:\Users\1\Desktop\image (2).jpg"/>
          <p:cNvPicPr>
            <a:picLocks noChangeAspect="1" noChangeArrowheads="1"/>
          </p:cNvPicPr>
          <p:nvPr/>
        </p:nvPicPr>
        <p:blipFill>
          <a:blip r:embed="rId2" cstate="print"/>
          <a:srcRect/>
          <a:stretch>
            <a:fillRect/>
          </a:stretch>
        </p:blipFill>
        <p:spPr bwMode="auto">
          <a:xfrm>
            <a:off x="6444208" y="2808312"/>
            <a:ext cx="2699792" cy="404968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6" descr="C:\Documents and Settings\555\Мои документы\Мои рисунки\расул гамзатов\гамзатов 6.jpg"/>
          <p:cNvPicPr>
            <a:picLocks noGrp="1" noChangeAspect="1" noChangeArrowheads="1"/>
          </p:cNvPicPr>
          <p:nvPr>
            <p:ph idx="1"/>
          </p:nvPr>
        </p:nvPicPr>
        <p:blipFill>
          <a:blip r:embed="rId2" cstate="print"/>
          <a:srcRect/>
          <a:stretch>
            <a:fillRect/>
          </a:stretch>
        </p:blipFill>
        <p:spPr>
          <a:xfrm>
            <a:off x="1979712" y="37560"/>
            <a:ext cx="5040560" cy="6801107"/>
          </a:xfr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fontScale="85000" lnSpcReduction="10000"/>
          </a:bodyPr>
          <a:lstStyle/>
          <a:p>
            <a:r>
              <a:rPr lang="ru-RU" b="1" i="1" dirty="0" smtClean="0"/>
              <a:t> </a:t>
            </a:r>
            <a:endParaRPr lang="ru-RU" dirty="0" smtClean="0"/>
          </a:p>
          <a:p>
            <a:r>
              <a:rPr lang="ru-RU" b="1" i="1" dirty="0" smtClean="0"/>
              <a:t>«Слово дороже коня» - гласит древняя мудрость горцев. Расул Гамзатов строго придерживается в своем творчестве этого чеканного правила: его стихи не терпят суеты, верны традициям, идущим от метафоричности народной речи и опыта веков. Яркость образов, возвышенность и глубина мысли, благозвучие лада сливаются у поэта воедино, создавая удивительно цельную гармонию духовного проникновения в жизнь. Поэту чужды и легковесная лирика и напыщенная многословная риторика. Он ненавидит ложь и пошлость, глупость и злобу. Смелость и широта взглядов, независимость суждений, внутренняя убежденность – характерные черты поэзии и прозы Гамзатова. Стихи поэта самобытны, глубоко национальны, афористичны".</a:t>
            </a:r>
          </a:p>
          <a:p>
            <a:r>
              <a:rPr lang="ru-RU" b="1" i="1" dirty="0" smtClean="0"/>
              <a:t>                          </a:t>
            </a:r>
            <a:r>
              <a:rPr lang="ru-RU" b="1" i="1" dirty="0" smtClean="0">
                <a:solidFill>
                  <a:srgbClr val="FFC000"/>
                </a:solidFill>
              </a:rPr>
              <a:t> (Яков Козловский)</a:t>
            </a:r>
            <a:endParaRPr lang="ru-RU" dirty="0" smtClean="0">
              <a:solidFill>
                <a:srgbClr val="FFC000"/>
              </a:solidFill>
            </a:endParaRPr>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a:buNone/>
            </a:pPr>
            <a:r>
              <a:rPr lang="ru-RU" sz="2400" b="1" i="1" dirty="0" smtClean="0"/>
              <a:t>"В произведениях замечательного поэта  живет и многообразие красок, и многообразие самых различных тем. Одно  свойство имеют все эти стихи и поэмы. </a:t>
            </a:r>
          </a:p>
          <a:p>
            <a:pPr>
              <a:buNone/>
            </a:pPr>
            <a:r>
              <a:rPr lang="ru-RU" sz="2400" b="1" i="1" dirty="0" err="1" smtClean="0"/>
              <a:t>Вних</a:t>
            </a:r>
            <a:r>
              <a:rPr lang="ru-RU" sz="2400" b="1" i="1" dirty="0" smtClean="0"/>
              <a:t> бьется сердце настоящей поэзии, в них –</a:t>
            </a:r>
          </a:p>
          <a:p>
            <a:pPr>
              <a:buNone/>
            </a:pPr>
            <a:r>
              <a:rPr lang="ru-RU" sz="2400" b="1" i="1" dirty="0" smtClean="0"/>
              <a:t>предельная искренность, </a:t>
            </a:r>
            <a:r>
              <a:rPr lang="ru-RU" sz="2400" b="1" i="1" dirty="0" err="1" smtClean="0"/>
              <a:t>живость,множество</a:t>
            </a:r>
            <a:r>
              <a:rPr lang="ru-RU" sz="2400" b="1" i="1" dirty="0" smtClean="0"/>
              <a:t> поэтических находок, самая  яркая образность, унаследованная </a:t>
            </a:r>
          </a:p>
          <a:p>
            <a:pPr>
              <a:buNone/>
            </a:pPr>
            <a:r>
              <a:rPr lang="ru-RU" sz="2400" b="1" i="1" dirty="0" smtClean="0"/>
              <a:t>от  </a:t>
            </a:r>
            <a:r>
              <a:rPr lang="ru-RU" sz="2400" b="1" i="1" dirty="0" err="1" smtClean="0"/>
              <a:t>Гамзата</a:t>
            </a:r>
            <a:r>
              <a:rPr lang="ru-RU" sz="2400" b="1" i="1" dirty="0" smtClean="0"/>
              <a:t> </a:t>
            </a:r>
            <a:r>
              <a:rPr lang="ru-RU" sz="2400" b="1" i="1" dirty="0" err="1" smtClean="0"/>
              <a:t>Цадасы</a:t>
            </a:r>
            <a:r>
              <a:rPr lang="ru-RU" sz="2400" b="1" i="1" dirty="0" smtClean="0"/>
              <a:t> </a:t>
            </a:r>
          </a:p>
          <a:p>
            <a:pPr>
              <a:buNone/>
            </a:pPr>
            <a:r>
              <a:rPr lang="ru-RU" sz="2400" b="1" i="1" dirty="0" smtClean="0"/>
              <a:t>народная ирония, </a:t>
            </a:r>
          </a:p>
          <a:p>
            <a:pPr>
              <a:buNone/>
            </a:pPr>
            <a:r>
              <a:rPr lang="ru-RU" sz="2400" b="1" i="1" dirty="0" smtClean="0"/>
              <a:t>тонкое  лукавство горца, </a:t>
            </a:r>
          </a:p>
          <a:p>
            <a:pPr>
              <a:buNone/>
            </a:pPr>
            <a:r>
              <a:rPr lang="ru-RU" sz="2400" b="1" i="1" dirty="0" smtClean="0"/>
              <a:t>мудрые размышления</a:t>
            </a:r>
          </a:p>
          <a:p>
            <a:pPr>
              <a:buNone/>
            </a:pPr>
            <a:r>
              <a:rPr lang="ru-RU" sz="2400" b="1" i="1" dirty="0" smtClean="0"/>
              <a:t>высокогорного философа". </a:t>
            </a:r>
          </a:p>
          <a:p>
            <a:pPr>
              <a:buNone/>
            </a:pPr>
            <a:r>
              <a:rPr lang="ru-RU" sz="2400" b="1" i="1" dirty="0" smtClean="0"/>
              <a:t>                                 </a:t>
            </a:r>
            <a:r>
              <a:rPr lang="ru-RU" sz="2400" b="1" i="1" dirty="0" smtClean="0">
                <a:solidFill>
                  <a:srgbClr val="FFC000"/>
                </a:solidFill>
              </a:rPr>
              <a:t>(Николай Тихонов)</a:t>
            </a:r>
            <a:endParaRPr lang="ru-RU" sz="2400" dirty="0" smtClean="0">
              <a:solidFill>
                <a:srgbClr val="FFC000"/>
              </a:solidFill>
            </a:endParaRPr>
          </a:p>
          <a:p>
            <a:endParaRPr lang="ru-RU" dirty="0"/>
          </a:p>
        </p:txBody>
      </p:sp>
      <p:pic>
        <p:nvPicPr>
          <p:cNvPr id="5122" name="Picture 2" descr="C:\Users\1\Desktop\image (3).jpg"/>
          <p:cNvPicPr>
            <a:picLocks noChangeAspect="1" noChangeArrowheads="1"/>
          </p:cNvPicPr>
          <p:nvPr/>
        </p:nvPicPr>
        <p:blipFill>
          <a:blip r:embed="rId2" cstate="print"/>
          <a:srcRect/>
          <a:stretch>
            <a:fillRect/>
          </a:stretch>
        </p:blipFill>
        <p:spPr bwMode="auto">
          <a:xfrm>
            <a:off x="5364088" y="2268253"/>
            <a:ext cx="3779912" cy="458974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pPr>
              <a:buNone/>
            </a:pPr>
            <a:r>
              <a:rPr lang="ru-RU" b="1" i="1" dirty="0" smtClean="0"/>
              <a:t>  "Высокоталантливый сын </a:t>
            </a:r>
          </a:p>
          <a:p>
            <a:pPr>
              <a:buNone/>
            </a:pPr>
            <a:r>
              <a:rPr lang="ru-RU" b="1" i="1" dirty="0" smtClean="0"/>
              <a:t>малочисленного аварского народа </a:t>
            </a:r>
          </a:p>
          <a:p>
            <a:pPr>
              <a:buNone/>
            </a:pPr>
            <a:r>
              <a:rPr lang="ru-RU" b="1" i="1" dirty="0" smtClean="0"/>
              <a:t>Расул Гамзатов</a:t>
            </a:r>
          </a:p>
          <a:p>
            <a:pPr>
              <a:buNone/>
            </a:pPr>
            <a:r>
              <a:rPr lang="ru-RU" b="1" i="1" dirty="0" smtClean="0"/>
              <a:t> прославил свой </a:t>
            </a:r>
          </a:p>
          <a:p>
            <a:pPr>
              <a:buNone/>
            </a:pPr>
            <a:r>
              <a:rPr lang="ru-RU" b="1" i="1" dirty="0" smtClean="0"/>
              <a:t>родной Дагестан </a:t>
            </a:r>
          </a:p>
          <a:p>
            <a:pPr>
              <a:buNone/>
            </a:pPr>
            <a:r>
              <a:rPr lang="ru-RU" b="1" i="1" dirty="0" smtClean="0"/>
              <a:t>и занял почетное место</a:t>
            </a:r>
          </a:p>
          <a:p>
            <a:pPr>
              <a:buNone/>
            </a:pPr>
            <a:r>
              <a:rPr lang="ru-RU" b="1" i="1" dirty="0" smtClean="0"/>
              <a:t> в семье </a:t>
            </a:r>
          </a:p>
          <a:p>
            <a:pPr>
              <a:buNone/>
            </a:pPr>
            <a:r>
              <a:rPr lang="ru-RU" b="1" i="1" dirty="0" smtClean="0"/>
              <a:t>лучших поэтов </a:t>
            </a:r>
          </a:p>
          <a:p>
            <a:pPr>
              <a:buNone/>
            </a:pPr>
            <a:r>
              <a:rPr lang="ru-RU" b="1" i="1" dirty="0" smtClean="0"/>
              <a:t>великой России.   </a:t>
            </a:r>
            <a:endParaRPr lang="ru-RU" dirty="0" smtClean="0"/>
          </a:p>
          <a:p>
            <a:endParaRPr lang="ru-RU" dirty="0"/>
          </a:p>
        </p:txBody>
      </p:sp>
      <p:pic>
        <p:nvPicPr>
          <p:cNvPr id="4" name="Рисунок 3" descr="http://chtoby-pomnili.com/preview.php?width=max&amp;dir=169&amp;id=12.jpg"/>
          <p:cNvPicPr/>
          <p:nvPr/>
        </p:nvPicPr>
        <p:blipFill>
          <a:blip r:embed="rId2" cstate="print"/>
          <a:srcRect/>
          <a:stretch>
            <a:fillRect/>
          </a:stretch>
        </p:blipFill>
        <p:spPr bwMode="auto">
          <a:xfrm>
            <a:off x="5190094" y="2624137"/>
            <a:ext cx="3953906" cy="423386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C:\Documents and Settings\555\Мои документы\Мои рисунки\расул гамзатов\гамзатов 1.jpg"/>
          <p:cNvPicPr>
            <a:picLocks noGrp="1" noChangeAspect="1" noChangeArrowheads="1"/>
          </p:cNvPicPr>
          <p:nvPr>
            <p:ph idx="1"/>
          </p:nvPr>
        </p:nvPicPr>
        <p:blipFill>
          <a:blip r:embed="rId2" cstate="print"/>
          <a:stretch>
            <a:fillRect/>
          </a:stretch>
        </p:blipFill>
        <p:spPr>
          <a:xfrm>
            <a:off x="1475655" y="23964"/>
            <a:ext cx="7124633" cy="6834036"/>
          </a:xfr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r>
              <a:rPr lang="ru-RU" b="1" i="1" dirty="0" smtClean="0"/>
              <a:t>"Горец, сын малочисленного аварского народа, он сумел раздвинуть в своей поэзии национальные, территориальные границы и стать известным </a:t>
            </a:r>
          </a:p>
          <a:p>
            <a:pPr>
              <a:buNone/>
            </a:pPr>
            <a:r>
              <a:rPr lang="ru-RU" b="1" i="1" dirty="0" smtClean="0"/>
              <a:t>далеко за пределами </a:t>
            </a:r>
          </a:p>
          <a:p>
            <a:pPr>
              <a:buNone/>
            </a:pPr>
            <a:r>
              <a:rPr lang="ru-RU" b="1" i="1" dirty="0" smtClean="0"/>
              <a:t>родного края".  </a:t>
            </a:r>
          </a:p>
          <a:p>
            <a:pPr>
              <a:buNone/>
            </a:pPr>
            <a:r>
              <a:rPr lang="ru-RU" b="1" i="1" dirty="0" smtClean="0"/>
              <a:t>                                       </a:t>
            </a:r>
          </a:p>
          <a:p>
            <a:pPr>
              <a:buNone/>
            </a:pPr>
            <a:r>
              <a:rPr lang="ru-RU" b="1" i="1" dirty="0" smtClean="0"/>
              <a:t>  </a:t>
            </a:r>
            <a:r>
              <a:rPr lang="ru-RU" b="1" i="1" dirty="0" smtClean="0">
                <a:solidFill>
                  <a:srgbClr val="FFC000"/>
                </a:solidFill>
              </a:rPr>
              <a:t>(Самуил Маршак)</a:t>
            </a:r>
            <a:endParaRPr lang="ru-RU" dirty="0" smtClean="0">
              <a:solidFill>
                <a:srgbClr val="FFC000"/>
              </a:solidFill>
            </a:endParaRPr>
          </a:p>
          <a:p>
            <a:endParaRPr lang="ru-RU" dirty="0"/>
          </a:p>
        </p:txBody>
      </p:sp>
      <p:pic>
        <p:nvPicPr>
          <p:cNvPr id="4098" name="Picture 2" descr="C:\Users\1\Desktop\image.jpg"/>
          <p:cNvPicPr>
            <a:picLocks noChangeAspect="1" noChangeArrowheads="1"/>
          </p:cNvPicPr>
          <p:nvPr/>
        </p:nvPicPr>
        <p:blipFill>
          <a:blip r:embed="rId2" cstate="print"/>
          <a:srcRect/>
          <a:stretch>
            <a:fillRect/>
          </a:stretch>
        </p:blipFill>
        <p:spPr bwMode="auto">
          <a:xfrm>
            <a:off x="4716017" y="1556792"/>
            <a:ext cx="4427984" cy="5301208"/>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143504" y="214291"/>
            <a:ext cx="3829048" cy="2357454"/>
          </a:xfrm>
        </p:spPr>
        <p:txBody>
          <a:bodyPr/>
          <a:lstStyle/>
          <a:p>
            <a:pPr>
              <a:buNone/>
            </a:pPr>
            <a:r>
              <a:rPr lang="ru-RU" sz="2000" dirty="0" smtClean="0">
                <a:effectLst>
                  <a:outerShdw blurRad="38100" dist="38100" dir="2700000" algn="tl">
                    <a:srgbClr val="000000">
                      <a:alpha val="43137"/>
                    </a:srgbClr>
                  </a:outerShdw>
                </a:effectLst>
              </a:rPr>
              <a:t>   Вся поэзия Расула Гамзатова проникнута любовной тематикой. Он создавал стихи о любви, превознося это чувство выше остальных.</a:t>
            </a:r>
            <a:endParaRPr lang="ru-RU" sz="2000" dirty="0"/>
          </a:p>
        </p:txBody>
      </p:sp>
      <p:pic>
        <p:nvPicPr>
          <p:cNvPr id="4" name="Рисунок 3" descr="206562.jpg"/>
          <p:cNvPicPr>
            <a:picLocks noChangeAspect="1"/>
          </p:cNvPicPr>
          <p:nvPr/>
        </p:nvPicPr>
        <p:blipFill>
          <a:blip r:embed="rId2" cstate="print"/>
          <a:stretch>
            <a:fillRect/>
          </a:stretch>
        </p:blipFill>
        <p:spPr>
          <a:xfrm>
            <a:off x="1500166" y="214290"/>
            <a:ext cx="2214578" cy="3327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571472" y="4143380"/>
            <a:ext cx="2928958" cy="1431161"/>
          </a:xfrm>
          <a:prstGeom prst="rect">
            <a:avLst/>
          </a:prstGeom>
        </p:spPr>
        <p:txBody>
          <a:bodyPr wrap="square">
            <a:spAutoFit/>
          </a:bodyPr>
          <a:lstStyle/>
          <a:p>
            <a:pPr marL="274320" lvl="0" indent="-274320" fontAlgn="auto">
              <a:spcBef>
                <a:spcPts val="600"/>
              </a:spcBef>
              <a:spcAft>
                <a:spcPts val="0"/>
              </a:spcAft>
              <a:buClr>
                <a:schemeClr val="accent2"/>
              </a:buClr>
              <a:buSzPct val="85000"/>
              <a:defRPr/>
            </a:pPr>
            <a:r>
              <a:rPr lang="ru-RU" dirty="0" smtClean="0">
                <a:effectLst>
                  <a:outerShdw blurRad="38100" dist="38100" dir="2700000" algn="tl">
                    <a:srgbClr val="000000">
                      <a:alpha val="43137"/>
                    </a:srgbClr>
                  </a:outerShdw>
                </a:effectLst>
                <a:latin typeface="Pompadur" pitchFamily="34" charset="-52"/>
              </a:rPr>
              <a:t>«Любовь, тебя узнав, </a:t>
            </a:r>
          </a:p>
          <a:p>
            <a:pPr marL="274320" lvl="0" indent="-274320" fontAlgn="auto">
              <a:spcBef>
                <a:spcPts val="600"/>
              </a:spcBef>
              <a:spcAft>
                <a:spcPts val="0"/>
              </a:spcAft>
              <a:buClr>
                <a:schemeClr val="accent2"/>
              </a:buClr>
              <a:buSzPct val="85000"/>
              <a:defRPr/>
            </a:pPr>
            <a:r>
              <a:rPr lang="ru-RU" dirty="0" smtClean="0">
                <a:effectLst>
                  <a:outerShdw blurRad="38100" dist="38100" dir="2700000" algn="tl">
                    <a:srgbClr val="000000">
                      <a:alpha val="43137"/>
                    </a:srgbClr>
                  </a:outerShdw>
                </a:effectLst>
                <a:latin typeface="Pompadur" pitchFamily="34" charset="-52"/>
              </a:rPr>
              <a:t>Я суть вещей постиг…» </a:t>
            </a:r>
          </a:p>
          <a:p>
            <a:pPr marL="274320" lvl="0" indent="-274320" fontAlgn="auto">
              <a:spcBef>
                <a:spcPts val="600"/>
              </a:spcBef>
              <a:spcAft>
                <a:spcPts val="0"/>
              </a:spcAft>
              <a:buClr>
                <a:schemeClr val="accent2"/>
              </a:buClr>
              <a:buSzPct val="85000"/>
              <a:defRPr/>
            </a:pPr>
            <a:endParaRPr lang="ru-RU" dirty="0" smtClean="0">
              <a:effectLst>
                <a:outerShdw blurRad="38100" dist="38100" dir="2700000" algn="tl">
                  <a:srgbClr val="000000">
                    <a:alpha val="43137"/>
                  </a:srgbClr>
                </a:outerShdw>
              </a:effectLst>
              <a:latin typeface="Pompadur" pitchFamily="34" charset="-52"/>
            </a:endParaRPr>
          </a:p>
          <a:p>
            <a:pPr marL="274320" lvl="0" indent="-274320" algn="r" fontAlgn="auto">
              <a:spcBef>
                <a:spcPts val="600"/>
              </a:spcBef>
              <a:spcAft>
                <a:spcPts val="0"/>
              </a:spcAft>
              <a:buClr>
                <a:schemeClr val="accent2"/>
              </a:buClr>
              <a:buSzPct val="85000"/>
              <a:defRPr/>
            </a:pPr>
            <a:r>
              <a:rPr lang="ru-RU" dirty="0" smtClean="0">
                <a:effectLst>
                  <a:outerShdw blurRad="38100" dist="38100" dir="2700000" algn="tl">
                    <a:srgbClr val="000000">
                      <a:alpha val="43137"/>
                    </a:srgbClr>
                  </a:outerShdw>
                </a:effectLst>
              </a:rPr>
              <a:t>Расул Гамзатов</a:t>
            </a:r>
          </a:p>
        </p:txBody>
      </p:sp>
      <p:pic>
        <p:nvPicPr>
          <p:cNvPr id="6" name="Picture 3"/>
          <p:cNvPicPr>
            <a:picLocks noChangeAspect="1" noChangeArrowheads="1"/>
          </p:cNvPicPr>
          <p:nvPr/>
        </p:nvPicPr>
        <p:blipFill>
          <a:blip r:embed="rId3" cstate="print"/>
          <a:srcRect/>
          <a:stretch>
            <a:fillRect/>
          </a:stretch>
        </p:blipFill>
        <p:spPr bwMode="auto">
          <a:xfrm>
            <a:off x="4500562" y="2214554"/>
            <a:ext cx="4238628" cy="4238628"/>
          </a:xfrm>
          <a:prstGeom prst="rect">
            <a:avLst/>
          </a:prstGeom>
          <a:ln>
            <a:noFill/>
          </a:ln>
          <a:effectLst>
            <a:softEdge rad="11250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r>
              <a:rPr lang="ru-RU" sz="2800" b="1" i="1" dirty="0" smtClean="0"/>
              <a:t>Судьба мира – одна из главных тем в творчестве Расула Гамзатова.</a:t>
            </a:r>
          </a:p>
          <a:p>
            <a:r>
              <a:rPr lang="ru-RU" sz="2800" b="1" i="1" dirty="0" smtClean="0"/>
              <a:t> «Если хочешь мира, борись против войны», - девиз всех передовых людей планеты. И Гамзатов боролся, считая своим долгом отстаивать мир и помогать людям строить счастливое будущее. В своих стихах, поэмах поэт размышляет о судьбах мира, человечества, в них звучит страстный призыв остановить гонку вооружений, спасти людей планеты от ужасов войны. </a:t>
            </a:r>
            <a:endParaRPr lang="ru-RU" sz="2800" dirty="0" smtClean="0"/>
          </a:p>
          <a:p>
            <a:endParaRPr lang="ru-RU" dirty="0"/>
          </a:p>
        </p:txBody>
      </p:sp>
      <p:pic>
        <p:nvPicPr>
          <p:cNvPr id="4" name="Рисунок 3" descr="http://festival.1september.ru/articles/603200/img4.gif"/>
          <p:cNvPicPr/>
          <p:nvPr/>
        </p:nvPicPr>
        <p:blipFill>
          <a:blip r:embed="rId2" cstate="print"/>
          <a:srcRect/>
          <a:stretch>
            <a:fillRect/>
          </a:stretch>
        </p:blipFill>
        <p:spPr bwMode="auto">
          <a:xfrm>
            <a:off x="3419872" y="4365105"/>
            <a:ext cx="2592288" cy="2492896"/>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pPr>
              <a:buNone/>
            </a:pPr>
            <a:r>
              <a:rPr lang="ru-RU" b="1" i="1" dirty="0" smtClean="0"/>
              <a:t>Поэзия Расула Гамзатова – </a:t>
            </a:r>
          </a:p>
          <a:p>
            <a:pPr>
              <a:buNone/>
            </a:pPr>
            <a:r>
              <a:rPr lang="ru-RU" b="1" i="1" dirty="0" smtClean="0"/>
              <a:t>и река,</a:t>
            </a:r>
          </a:p>
          <a:p>
            <a:pPr>
              <a:buNone/>
            </a:pPr>
            <a:r>
              <a:rPr lang="ru-RU" b="1" i="1" dirty="0" smtClean="0"/>
              <a:t> и море, </a:t>
            </a:r>
          </a:p>
          <a:p>
            <a:pPr>
              <a:buNone/>
            </a:pPr>
            <a:r>
              <a:rPr lang="ru-RU" b="1" i="1" dirty="0" smtClean="0"/>
              <a:t>и горы, </a:t>
            </a:r>
          </a:p>
          <a:p>
            <a:pPr>
              <a:buNone/>
            </a:pPr>
            <a:r>
              <a:rPr lang="ru-RU" b="1" i="1" dirty="0" smtClean="0"/>
              <a:t>и люди, </a:t>
            </a:r>
          </a:p>
          <a:p>
            <a:pPr>
              <a:buNone/>
            </a:pPr>
            <a:r>
              <a:rPr lang="ru-RU" b="1" i="1" dirty="0" smtClean="0"/>
              <a:t>и небо над ними. </a:t>
            </a:r>
          </a:p>
          <a:p>
            <a:pPr>
              <a:buNone/>
            </a:pPr>
            <a:r>
              <a:rPr lang="ru-RU" b="1" i="1" dirty="0" smtClean="0"/>
              <a:t>Да ещё тысячи разных</a:t>
            </a:r>
          </a:p>
          <a:p>
            <a:pPr>
              <a:buNone/>
            </a:pPr>
            <a:r>
              <a:rPr lang="ru-RU" b="1" i="1" dirty="0" smtClean="0"/>
              <a:t> вещей и понятий, </a:t>
            </a:r>
          </a:p>
          <a:p>
            <a:pPr>
              <a:buNone/>
            </a:pPr>
            <a:r>
              <a:rPr lang="ru-RU" b="1" i="1" dirty="0" smtClean="0"/>
              <a:t>составляющих </a:t>
            </a:r>
          </a:p>
          <a:p>
            <a:pPr>
              <a:buNone/>
            </a:pPr>
            <a:r>
              <a:rPr lang="ru-RU" b="1" i="1" dirty="0" smtClean="0"/>
              <a:t>прекрасное имя – </a:t>
            </a:r>
          </a:p>
          <a:p>
            <a:pPr>
              <a:buNone/>
            </a:pPr>
            <a:r>
              <a:rPr lang="ru-RU" b="1" i="1" dirty="0" smtClean="0">
                <a:solidFill>
                  <a:srgbClr val="00B050"/>
                </a:solidFill>
              </a:rPr>
              <a:t>               Дагестан.</a:t>
            </a:r>
          </a:p>
          <a:p>
            <a:pPr>
              <a:buNone/>
            </a:pPr>
            <a:endParaRPr lang="ru-RU" b="1" i="1" dirty="0" smtClean="0"/>
          </a:p>
          <a:p>
            <a:pPr>
              <a:buNone/>
            </a:pPr>
            <a:endParaRPr lang="ru-RU" dirty="0"/>
          </a:p>
        </p:txBody>
      </p:sp>
      <p:pic>
        <p:nvPicPr>
          <p:cNvPr id="4" name="Рисунок 3" descr="http://chtoby-pomnili.com/preview.php?width=max&amp;dir=169&amp;id=09.jpg"/>
          <p:cNvPicPr/>
          <p:nvPr/>
        </p:nvPicPr>
        <p:blipFill>
          <a:blip r:embed="rId2" cstate="print"/>
          <a:srcRect/>
          <a:stretch>
            <a:fillRect/>
          </a:stretch>
        </p:blipFill>
        <p:spPr bwMode="auto">
          <a:xfrm>
            <a:off x="5471592" y="2724150"/>
            <a:ext cx="3672408" cy="41338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500174"/>
            <a:ext cx="3114668" cy="4525963"/>
          </a:xfrm>
        </p:spPr>
        <p:txBody>
          <a:bodyPr/>
          <a:lstStyle/>
          <a:p>
            <a:r>
              <a:rPr lang="ru-RU" sz="1800" dirty="0" smtClean="0"/>
              <a:t>Творчество Расула Гамзатова колоритно украсило мужественный образ Дагестана ореолом высокой духовности и культурной самобытности. Вместе с тем оно значительно расширило жанровую палитру национальной литературы. С Гамзатовым литература Дагестана прошла огромный путь и заняла достойное место в мировой культуре</a:t>
            </a:r>
            <a:endParaRPr lang="ru-RU" sz="1800" dirty="0"/>
          </a:p>
        </p:txBody>
      </p:sp>
      <p:pic>
        <p:nvPicPr>
          <p:cNvPr id="2050" name="Picture 2" descr="C:\Documents and Settings\Admin\Рабочий стол\x_9df47e95.jpg"/>
          <p:cNvPicPr>
            <a:picLocks noChangeAspect="1" noChangeArrowheads="1"/>
          </p:cNvPicPr>
          <p:nvPr/>
        </p:nvPicPr>
        <p:blipFill>
          <a:blip r:embed="rId2" cstate="print"/>
          <a:srcRect/>
          <a:stretch>
            <a:fillRect/>
          </a:stretch>
        </p:blipFill>
        <p:spPr bwMode="auto">
          <a:xfrm>
            <a:off x="4214810" y="1571612"/>
            <a:ext cx="4214842" cy="4214842"/>
          </a:xfrm>
          <a:prstGeom prst="rect">
            <a:avLst/>
          </a:prstGeom>
          <a:noFill/>
        </p:spPr>
      </p:pic>
    </p:spTree>
  </p:cSld>
  <p:clrMapOvr>
    <a:masterClrMapping/>
  </p:clrMapOvr>
  <p:transition>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500034" y="285728"/>
            <a:ext cx="8229600" cy="3571875"/>
          </a:xfrm>
        </p:spPr>
        <p:txBody>
          <a:bodyPr>
            <a:normAutofit lnSpcReduction="10000"/>
          </a:bodyPr>
          <a:lstStyle/>
          <a:p>
            <a:pPr algn="just"/>
            <a:r>
              <a:rPr lang="ru-RU" sz="2400" b="1" dirty="0" smtClean="0">
                <a:solidFill>
                  <a:srgbClr val="E35C06"/>
                </a:solidFill>
                <a:effectLst>
                  <a:outerShdw blurRad="38100" dist="38100" dir="2700000" algn="tl">
                    <a:srgbClr val="000000">
                      <a:alpha val="43137"/>
                    </a:srgbClr>
                  </a:outerShdw>
                </a:effectLst>
              </a:rPr>
              <a:t>Стихи и поэмы Расула Гамзатова переводили на русский язык такие мастера пера, как </a:t>
            </a:r>
            <a:r>
              <a:rPr lang="ru-RU" sz="2400" b="1" dirty="0" smtClean="0">
                <a:solidFill>
                  <a:srgbClr val="FF0000"/>
                </a:solidFill>
                <a:effectLst>
                  <a:outerShdw blurRad="38100" dist="38100" dir="2700000" algn="tl">
                    <a:srgbClr val="000000">
                      <a:alpha val="43137"/>
                    </a:srgbClr>
                  </a:outerShdw>
                </a:effectLst>
              </a:rPr>
              <a:t>Илья Сельвинский и Сергей Городецкий, Семен Липкин и Юлия Нейман</a:t>
            </a:r>
            <a:r>
              <a:rPr lang="ru-RU" sz="2400" b="1" dirty="0" smtClean="0">
                <a:solidFill>
                  <a:srgbClr val="E35C06"/>
                </a:solidFill>
                <a:effectLst>
                  <a:outerShdw blurRad="38100" dist="38100" dir="2700000" algn="tl">
                    <a:srgbClr val="000000">
                      <a:alpha val="43137"/>
                    </a:srgbClr>
                  </a:outerShdw>
                </a:effectLst>
              </a:rPr>
              <a:t>. </a:t>
            </a:r>
          </a:p>
          <a:p>
            <a:pPr algn="just"/>
            <a:r>
              <a:rPr lang="ru-RU" sz="2400" b="1" dirty="0" smtClean="0">
                <a:solidFill>
                  <a:srgbClr val="E35C06"/>
                </a:solidFill>
                <a:effectLst>
                  <a:outerShdw blurRad="38100" dist="38100" dir="2700000" algn="tl">
                    <a:srgbClr val="000000">
                      <a:alpha val="43137"/>
                    </a:srgbClr>
                  </a:outerShdw>
                </a:effectLst>
              </a:rPr>
              <a:t>Особенно плодотворно работали с ним его </a:t>
            </a:r>
            <a:r>
              <a:rPr lang="ru-RU" sz="2400" b="1" dirty="0" smtClean="0">
                <a:solidFill>
                  <a:srgbClr val="FF0000"/>
                </a:solidFill>
                <a:effectLst>
                  <a:outerShdw blurRad="38100" dist="38100" dir="2700000" algn="tl">
                    <a:srgbClr val="000000">
                      <a:alpha val="43137"/>
                    </a:srgbClr>
                  </a:outerShdw>
                </a:effectLst>
              </a:rPr>
              <a:t>друзья-поэты: Наум Гребнев, Яков Козловский, Яков </a:t>
            </a:r>
            <a:r>
              <a:rPr lang="ru-RU" sz="2400" b="1" dirty="0" err="1" smtClean="0">
                <a:solidFill>
                  <a:srgbClr val="FF0000"/>
                </a:solidFill>
                <a:effectLst>
                  <a:outerShdw blurRad="38100" dist="38100" dir="2700000" algn="tl">
                    <a:srgbClr val="000000">
                      <a:alpha val="43137"/>
                    </a:srgbClr>
                  </a:outerShdw>
                </a:effectLst>
              </a:rPr>
              <a:t>Хелемский</a:t>
            </a:r>
            <a:r>
              <a:rPr lang="ru-RU" sz="2400" b="1" dirty="0" smtClean="0">
                <a:solidFill>
                  <a:srgbClr val="FF0000"/>
                </a:solidFill>
                <a:effectLst>
                  <a:outerShdw blurRad="38100" dist="38100" dir="2700000" algn="tl">
                    <a:srgbClr val="000000">
                      <a:alpha val="43137"/>
                    </a:srgbClr>
                  </a:outerShdw>
                </a:effectLst>
              </a:rPr>
              <a:t>, Владимир Солоухин, Елена Николаевская, Роберт Рождественский, Андрей Вознесенский, Юнна </a:t>
            </a:r>
            <a:r>
              <a:rPr lang="ru-RU" sz="2400" b="1" dirty="0" err="1" smtClean="0">
                <a:solidFill>
                  <a:srgbClr val="FF0000"/>
                </a:solidFill>
                <a:effectLst>
                  <a:outerShdw blurRad="38100" dist="38100" dir="2700000" algn="tl">
                    <a:srgbClr val="000000">
                      <a:alpha val="43137"/>
                    </a:srgbClr>
                  </a:outerShdw>
                </a:effectLst>
              </a:rPr>
              <a:t>Мориц</a:t>
            </a:r>
            <a:r>
              <a:rPr lang="ru-RU" sz="2400" b="1" dirty="0" smtClean="0">
                <a:solidFill>
                  <a:srgbClr val="FF0000"/>
                </a:solidFill>
                <a:effectLst>
                  <a:outerShdw blurRad="38100" dist="38100" dir="2700000" algn="tl">
                    <a:srgbClr val="000000">
                      <a:alpha val="43137"/>
                    </a:srgbClr>
                  </a:outerShdw>
                </a:effectLst>
              </a:rPr>
              <a:t>, Марина Ахмедова и другие. </a:t>
            </a:r>
            <a:endParaRPr lang="fr-CA" sz="2400" b="1" dirty="0" smtClean="0">
              <a:solidFill>
                <a:srgbClr val="FF0000"/>
              </a:solidFill>
              <a:effectLst>
                <a:outerShdw blurRad="38100" dist="38100" dir="2700000" algn="tl">
                  <a:srgbClr val="000000">
                    <a:alpha val="43137"/>
                  </a:srgbClr>
                </a:outerShdw>
              </a:effectLst>
            </a:endParaRPr>
          </a:p>
        </p:txBody>
      </p:sp>
      <p:pic>
        <p:nvPicPr>
          <p:cNvPr id="5" name="Picture 2" descr="C:\Users\Asus\AppData\Local\Temp\Rar$DI03.391\0690452b65e23dcdc2edf678ae8.jpg"/>
          <p:cNvPicPr>
            <a:picLocks noChangeAspect="1" noChangeArrowheads="1"/>
          </p:cNvPicPr>
          <p:nvPr/>
        </p:nvPicPr>
        <p:blipFill>
          <a:blip r:embed="rId3" cstate="print"/>
          <a:srcRect/>
          <a:stretch>
            <a:fillRect/>
          </a:stretch>
        </p:blipFill>
        <p:spPr bwMode="auto">
          <a:xfrm>
            <a:off x="2357422" y="3500438"/>
            <a:ext cx="4500554" cy="310538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pPr>
              <a:buNone/>
            </a:pPr>
            <a:r>
              <a:rPr lang="ru-RU" b="1" i="1" dirty="0" smtClean="0"/>
              <a:t>Традиции, обычаи дагестанцев </a:t>
            </a:r>
          </a:p>
          <a:p>
            <a:pPr>
              <a:buNone/>
            </a:pPr>
            <a:r>
              <a:rPr lang="ru-RU" b="1" i="1" dirty="0" smtClean="0"/>
              <a:t>ярко и емко показаны поэтом </a:t>
            </a:r>
          </a:p>
          <a:p>
            <a:pPr>
              <a:buNone/>
            </a:pPr>
            <a:r>
              <a:rPr lang="ru-RU" b="1" i="1" dirty="0" smtClean="0"/>
              <a:t>в его стихах.</a:t>
            </a:r>
          </a:p>
          <a:p>
            <a:pPr>
              <a:buNone/>
            </a:pPr>
            <a:r>
              <a:rPr lang="ru-RU" b="1" i="1" dirty="0" smtClean="0"/>
              <a:t>Любви к родному краю </a:t>
            </a:r>
          </a:p>
          <a:p>
            <a:pPr>
              <a:buNone/>
            </a:pPr>
            <a:r>
              <a:rPr lang="ru-RU" b="1" i="1" dirty="0" smtClean="0"/>
              <a:t>и его людям </a:t>
            </a:r>
          </a:p>
          <a:p>
            <a:pPr>
              <a:buNone/>
            </a:pPr>
            <a:r>
              <a:rPr lang="ru-RU" b="1" i="1" dirty="0" smtClean="0"/>
              <a:t>можно учиться</a:t>
            </a:r>
          </a:p>
          <a:p>
            <a:pPr>
              <a:buNone/>
            </a:pPr>
            <a:r>
              <a:rPr lang="ru-RU" b="1" i="1" dirty="0" smtClean="0"/>
              <a:t>  на творчестве                       </a:t>
            </a:r>
          </a:p>
          <a:p>
            <a:pPr>
              <a:buNone/>
            </a:pPr>
            <a:r>
              <a:rPr lang="ru-RU" b="1" i="1" dirty="0" smtClean="0"/>
              <a:t>Р.Гамзатова   </a:t>
            </a:r>
            <a:endParaRPr lang="ru-RU" dirty="0"/>
          </a:p>
        </p:txBody>
      </p:sp>
      <p:pic>
        <p:nvPicPr>
          <p:cNvPr id="4" name="Рисунок 3" descr="http://chtoby-pomnili.com/preview.php?width=max&amp;dir=169&amp;id=07.jpg"/>
          <p:cNvPicPr/>
          <p:nvPr/>
        </p:nvPicPr>
        <p:blipFill>
          <a:blip r:embed="rId2" cstate="print"/>
          <a:srcRect/>
          <a:stretch>
            <a:fillRect/>
          </a:stretch>
        </p:blipFill>
        <p:spPr bwMode="auto">
          <a:xfrm>
            <a:off x="5176123" y="2060849"/>
            <a:ext cx="3967877" cy="4797151"/>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r>
              <a:rPr lang="ru-RU" b="1" i="1" dirty="0" smtClean="0"/>
              <a:t> Расул Гамзатов воспел страну гор, ее обычаи, природу, людей, героическую историю .</a:t>
            </a:r>
          </a:p>
          <a:p>
            <a:endParaRPr lang="ru-RU" dirty="0"/>
          </a:p>
        </p:txBody>
      </p:sp>
      <p:pic>
        <p:nvPicPr>
          <p:cNvPr id="4" name="Рисунок 3" descr="http://chtoby-pomnili.com/preview.php?width=max&amp;dir=169&amp;id=15.jpg"/>
          <p:cNvPicPr/>
          <p:nvPr/>
        </p:nvPicPr>
        <p:blipFill>
          <a:blip r:embed="rId2" cstate="print"/>
          <a:srcRect/>
          <a:stretch>
            <a:fillRect/>
          </a:stretch>
        </p:blipFill>
        <p:spPr bwMode="auto">
          <a:xfrm>
            <a:off x="1403648" y="1700809"/>
            <a:ext cx="6048672" cy="5157192"/>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pPr>
              <a:buNone/>
            </a:pPr>
            <a:r>
              <a:rPr lang="ru-RU" b="1" i="1" dirty="0" smtClean="0"/>
              <a:t>Судьба Расула Гамзатова - судьба его народа. Это он подчеркивает в стихах.</a:t>
            </a:r>
            <a:endParaRPr lang="ru-RU" dirty="0"/>
          </a:p>
        </p:txBody>
      </p:sp>
      <p:pic>
        <p:nvPicPr>
          <p:cNvPr id="4" name="Рисунок 3" descr="http://chtoby-pomnili.com/preview.php?width=max&amp;dir=169&amp;id=03.jpg"/>
          <p:cNvPicPr/>
          <p:nvPr/>
        </p:nvPicPr>
        <p:blipFill>
          <a:blip r:embed="rId2" cstate="print"/>
          <a:srcRect/>
          <a:stretch>
            <a:fillRect/>
          </a:stretch>
        </p:blipFill>
        <p:spPr bwMode="auto">
          <a:xfrm>
            <a:off x="2339753" y="1412777"/>
            <a:ext cx="4752528" cy="544522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a:buNone/>
            </a:pPr>
            <a:r>
              <a:rPr lang="ru-RU" sz="2800" b="1" i="1" dirty="0" smtClean="0"/>
              <a:t>В книге</a:t>
            </a:r>
          </a:p>
          <a:p>
            <a:pPr>
              <a:buNone/>
            </a:pPr>
            <a:r>
              <a:rPr lang="ru-RU" sz="2800" b="1" i="1" dirty="0" smtClean="0"/>
              <a:t> </a:t>
            </a:r>
            <a:r>
              <a:rPr lang="ru-RU" sz="2800" b="1" i="1" dirty="0" smtClean="0">
                <a:solidFill>
                  <a:srgbClr val="FF0000"/>
                </a:solidFill>
              </a:rPr>
              <a:t>«Мой Дагестан Расул Гамзатов говорит: «Красиво любить, тоже нужен талант. Может быть, любви талант нужен больше, чем любовь таланту, любовь сопутствует таланту, но не заменит его».  </a:t>
            </a:r>
            <a:r>
              <a:rPr lang="ru-RU" sz="2800" b="1" i="1" dirty="0" smtClean="0"/>
              <a:t>       </a:t>
            </a:r>
          </a:p>
          <a:p>
            <a:pPr>
              <a:buNone/>
            </a:pPr>
            <a:r>
              <a:rPr lang="ru-RU" sz="2800" b="1" i="1" dirty="0" smtClean="0"/>
              <a:t>Свои самые светлые, </a:t>
            </a:r>
          </a:p>
          <a:p>
            <a:pPr>
              <a:buNone/>
            </a:pPr>
            <a:r>
              <a:rPr lang="ru-RU" sz="2800" b="1" i="1" dirty="0" smtClean="0"/>
              <a:t>самые страстные, </a:t>
            </a:r>
          </a:p>
          <a:p>
            <a:pPr>
              <a:buNone/>
            </a:pPr>
            <a:r>
              <a:rPr lang="ru-RU" sz="2800" b="1" i="1" dirty="0" smtClean="0"/>
              <a:t>самые чувственные стихи </a:t>
            </a:r>
          </a:p>
          <a:p>
            <a:pPr>
              <a:buNone/>
            </a:pPr>
            <a:r>
              <a:rPr lang="ru-RU" sz="2800" b="1" i="1" dirty="0" smtClean="0"/>
              <a:t>поэт посвятил женщине. </a:t>
            </a:r>
            <a:endParaRPr lang="ru-RU" sz="2800" dirty="0" smtClean="0"/>
          </a:p>
          <a:p>
            <a:endParaRPr lang="ru-RU" dirty="0" smtClean="0"/>
          </a:p>
          <a:p>
            <a:endParaRPr lang="ru-RU" dirty="0"/>
          </a:p>
        </p:txBody>
      </p:sp>
      <p:pic>
        <p:nvPicPr>
          <p:cNvPr id="4" name="Picture 5" descr="D:\Гамз.Мой Даг.2.jpeg"/>
          <p:cNvPicPr>
            <a:picLocks noChangeAspect="1" noChangeArrowheads="1"/>
          </p:cNvPicPr>
          <p:nvPr/>
        </p:nvPicPr>
        <p:blipFill>
          <a:blip r:embed="rId2" cstate="print"/>
          <a:srcRect/>
          <a:stretch>
            <a:fillRect/>
          </a:stretch>
        </p:blipFill>
        <p:spPr bwMode="auto">
          <a:xfrm>
            <a:off x="5364088" y="2996952"/>
            <a:ext cx="2786082" cy="3698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pPr>
              <a:buNone/>
            </a:pPr>
            <a:r>
              <a:rPr lang="ru-RU" b="1" i="1" dirty="0" smtClean="0"/>
              <a:t>- Человек и свобода, человек и честь, человек и отвага сливаются в одно понятие. Горцы не представляют, что орёл может быть двуликим. Двуликих они называют воронами. Человек – это не просто название, но званье, притом званье высокое, и добиться его не просто.  </a:t>
            </a:r>
            <a:endParaRPr lang="ru-RU" dirty="0" smtClean="0"/>
          </a:p>
          <a:p>
            <a:endParaRPr lang="ru-RU" dirty="0"/>
          </a:p>
        </p:txBody>
      </p:sp>
      <p:pic>
        <p:nvPicPr>
          <p:cNvPr id="4" name="Рисунок 3" descr="http://festival.1september.ru/articles/603200/img2.gif"/>
          <p:cNvPicPr/>
          <p:nvPr/>
        </p:nvPicPr>
        <p:blipFill>
          <a:blip r:embed="rId2" cstate="print"/>
          <a:srcRect/>
          <a:stretch>
            <a:fillRect/>
          </a:stretch>
        </p:blipFill>
        <p:spPr bwMode="auto">
          <a:xfrm>
            <a:off x="1979712" y="3501008"/>
            <a:ext cx="5112568" cy="3356992"/>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500034" y="500042"/>
            <a:ext cx="8229600" cy="6572296"/>
          </a:xfrm>
        </p:spPr>
        <p:txBody>
          <a:bodyPr/>
          <a:lstStyle/>
          <a:p>
            <a:pPr algn="just"/>
            <a:r>
              <a:rPr lang="ru-RU" sz="2400" b="1" dirty="0" smtClean="0">
                <a:solidFill>
                  <a:srgbClr val="E35C06"/>
                </a:solidFill>
                <a:effectLst>
                  <a:outerShdw blurRad="38100" dist="38100" dir="2700000" algn="tl">
                    <a:srgbClr val="000000">
                      <a:alpha val="43137"/>
                    </a:srgbClr>
                  </a:outerShdw>
                </a:effectLst>
              </a:rPr>
              <a:t>За выдающиеся достижения в области литературы Расул Гамзатов отмечен многими званиями и премиями Дагестана, России, Советского Союза и мира: </a:t>
            </a:r>
          </a:p>
          <a:p>
            <a:pPr algn="just">
              <a:buFont typeface="Wingdings" pitchFamily="2" charset="2"/>
              <a:buChar char="Ø"/>
            </a:pPr>
            <a:r>
              <a:rPr lang="ru-RU" sz="2400" b="1" dirty="0" smtClean="0">
                <a:effectLst>
                  <a:outerShdw blurRad="38100" dist="38100" dir="2700000" algn="tl">
                    <a:srgbClr val="000000">
                      <a:alpha val="43137"/>
                    </a:srgbClr>
                  </a:outerShdw>
                </a:effectLst>
              </a:rPr>
              <a:t>Народный поэт Дагестана;</a:t>
            </a:r>
          </a:p>
          <a:p>
            <a:pPr algn="just">
              <a:buFont typeface="Wingdings" pitchFamily="2" charset="2"/>
              <a:buChar char="Ø"/>
            </a:pPr>
            <a:r>
              <a:rPr lang="ru-RU" sz="2400" b="1" dirty="0" smtClean="0">
                <a:effectLst>
                  <a:outerShdw blurRad="38100" dist="38100" dir="2700000" algn="tl">
                    <a:srgbClr val="000000">
                      <a:alpha val="43137"/>
                    </a:srgbClr>
                  </a:outerShdw>
                </a:effectLst>
              </a:rPr>
              <a:t>Герой Социалистического труда; </a:t>
            </a:r>
          </a:p>
          <a:p>
            <a:pPr algn="just">
              <a:buFont typeface="Wingdings" pitchFamily="2" charset="2"/>
              <a:buChar char="Ø"/>
            </a:pPr>
            <a:r>
              <a:rPr lang="ru-RU" sz="2400" b="1" dirty="0" smtClean="0">
                <a:effectLst>
                  <a:outerShdw blurRad="38100" dist="38100" dir="2700000" algn="tl">
                    <a:srgbClr val="000000">
                      <a:alpha val="43137"/>
                    </a:srgbClr>
                  </a:outerShdw>
                </a:effectLst>
              </a:rPr>
              <a:t>лауреат Ленинской премии;</a:t>
            </a:r>
          </a:p>
          <a:p>
            <a:pPr algn="just">
              <a:buFont typeface="Wingdings" pitchFamily="2" charset="2"/>
              <a:buChar char="Ø"/>
            </a:pPr>
            <a:r>
              <a:rPr lang="ru-RU" sz="2400" b="1" dirty="0" smtClean="0">
                <a:effectLst>
                  <a:outerShdw blurRad="38100" dist="38100" dir="2700000" algn="tl">
                    <a:srgbClr val="000000">
                      <a:alpha val="43137"/>
                    </a:srgbClr>
                  </a:outerShdw>
                </a:effectLst>
              </a:rPr>
              <a:t>Лауреат Государственных премий РСФСР и СССР;</a:t>
            </a:r>
          </a:p>
          <a:p>
            <a:pPr algn="just">
              <a:buFont typeface="Wingdings" pitchFamily="2" charset="2"/>
              <a:buChar char="Ø"/>
            </a:pPr>
            <a:r>
              <a:rPr lang="ru-RU" sz="2400" b="1" dirty="0" smtClean="0">
                <a:effectLst>
                  <a:outerShdw blurRad="38100" dist="38100" dir="2700000" algn="tl">
                    <a:srgbClr val="000000">
                      <a:alpha val="43137"/>
                    </a:srgbClr>
                  </a:outerShdw>
                </a:effectLst>
              </a:rPr>
              <a:t>лауреат международной премии «Лучший поэт 20 века»;</a:t>
            </a:r>
          </a:p>
          <a:p>
            <a:pPr algn="just">
              <a:buFont typeface="Wingdings" pitchFamily="2" charset="2"/>
              <a:buChar char="Ø"/>
            </a:pPr>
            <a:r>
              <a:rPr lang="ru-RU" sz="2400" b="1" dirty="0" smtClean="0">
                <a:effectLst>
                  <a:outerShdw blurRad="38100" dist="38100" dir="2700000" algn="tl">
                    <a:srgbClr val="000000">
                      <a:alpha val="43137"/>
                    </a:srgbClr>
                  </a:outerShdw>
                </a:effectLst>
              </a:rPr>
              <a:t> лауреат премии писателей Азии и Африки «Лотос»;</a:t>
            </a:r>
          </a:p>
          <a:p>
            <a:pPr algn="just">
              <a:buFont typeface="Wingdings" pitchFamily="2" charset="2"/>
              <a:buChar char="Ø"/>
            </a:pPr>
            <a:r>
              <a:rPr lang="ru-RU" sz="2400" b="1" dirty="0" smtClean="0">
                <a:effectLst>
                  <a:outerShdw blurRad="38100" dist="38100" dir="2700000" algn="tl">
                    <a:srgbClr val="000000">
                      <a:alpha val="43137"/>
                    </a:srgbClr>
                  </a:outerShdw>
                </a:effectLst>
              </a:rPr>
              <a:t>лауреат премий </a:t>
            </a:r>
            <a:r>
              <a:rPr lang="ru-RU" sz="2400" b="1" dirty="0" err="1" smtClean="0">
                <a:effectLst>
                  <a:outerShdw blurRad="38100" dist="38100" dir="2700000" algn="tl">
                    <a:srgbClr val="000000">
                      <a:alpha val="43137"/>
                    </a:srgbClr>
                  </a:outerShdw>
                </a:effectLst>
              </a:rPr>
              <a:t>Джавахарлала</a:t>
            </a:r>
            <a:r>
              <a:rPr lang="ru-RU" sz="2400" b="1" dirty="0" smtClean="0">
                <a:effectLst>
                  <a:outerShdw blurRad="38100" dist="38100" dir="2700000" algn="tl">
                    <a:srgbClr val="000000">
                      <a:alpha val="43137"/>
                    </a:srgbClr>
                  </a:outerShdw>
                </a:effectLst>
              </a:rPr>
              <a:t> Неру, Фирдоуси, </a:t>
            </a:r>
            <a:r>
              <a:rPr lang="ru-RU" sz="2400" b="1" dirty="0" err="1" smtClean="0">
                <a:effectLst>
                  <a:outerShdw blurRad="38100" dist="38100" dir="2700000" algn="tl">
                    <a:srgbClr val="000000">
                      <a:alpha val="43137"/>
                    </a:srgbClr>
                  </a:outerShdw>
                </a:effectLst>
              </a:rPr>
              <a:t>Христо</a:t>
            </a:r>
            <a:r>
              <a:rPr lang="ru-RU" sz="2400" b="1" dirty="0" smtClean="0">
                <a:effectLst>
                  <a:outerShdw blurRad="38100" dist="38100" dir="2700000" algn="tl">
                    <a:srgbClr val="000000">
                      <a:alpha val="43137"/>
                    </a:srgbClr>
                  </a:outerShdw>
                </a:effectLst>
              </a:rPr>
              <a:t> </a:t>
            </a:r>
            <a:r>
              <a:rPr lang="ru-RU" sz="2400" b="1" dirty="0" err="1" smtClean="0">
                <a:effectLst>
                  <a:outerShdw blurRad="38100" dist="38100" dir="2700000" algn="tl">
                    <a:srgbClr val="000000">
                      <a:alpha val="43137"/>
                    </a:srgbClr>
                  </a:outerShdw>
                </a:effectLst>
              </a:rPr>
              <a:t>Ботева</a:t>
            </a:r>
            <a:r>
              <a:rPr lang="ru-RU" sz="2400" b="1" dirty="0" smtClean="0">
                <a:effectLst>
                  <a:outerShdw blurRad="38100" dist="38100" dir="2700000" algn="tl">
                    <a:srgbClr val="000000">
                      <a:alpha val="43137"/>
                    </a:srgbClr>
                  </a:outerShdw>
                </a:effectLst>
              </a:rPr>
              <a:t>, а также премий имени Шолохова, Лермонтова, Фадеева, </a:t>
            </a:r>
            <a:r>
              <a:rPr lang="ru-RU" sz="2400" b="1" dirty="0" err="1" smtClean="0">
                <a:effectLst>
                  <a:outerShdw blurRad="38100" dist="38100" dir="2700000" algn="tl">
                    <a:srgbClr val="000000">
                      <a:alpha val="43137"/>
                    </a:srgbClr>
                  </a:outerShdw>
                </a:effectLst>
              </a:rPr>
              <a:t>Батырая</a:t>
            </a:r>
            <a:r>
              <a:rPr lang="ru-RU" sz="2400" b="1" dirty="0" smtClean="0">
                <a:effectLst>
                  <a:outerShdw blurRad="38100" dist="38100" dir="2700000" algn="tl">
                    <a:srgbClr val="000000">
                      <a:alpha val="43137"/>
                    </a:srgbClr>
                  </a:outerShdw>
                </a:effectLst>
              </a:rPr>
              <a:t>, </a:t>
            </a:r>
            <a:r>
              <a:rPr lang="ru-RU" sz="2400" b="1" dirty="0" err="1" smtClean="0">
                <a:effectLst>
                  <a:outerShdw blurRad="38100" dist="38100" dir="2700000" algn="tl">
                    <a:srgbClr val="000000">
                      <a:alpha val="43137"/>
                    </a:srgbClr>
                  </a:outerShdw>
                </a:effectLst>
              </a:rPr>
              <a:t>Махмуда</a:t>
            </a:r>
            <a:r>
              <a:rPr lang="ru-RU" sz="2400" b="1" dirty="0" smtClean="0">
                <a:effectLst>
                  <a:outerShdw blurRad="38100" dist="38100" dir="2700000" algn="tl">
                    <a:srgbClr val="000000">
                      <a:alpha val="43137"/>
                    </a:srgbClr>
                  </a:outerShdw>
                </a:effectLst>
              </a:rPr>
              <a:t>, С. </a:t>
            </a:r>
            <a:r>
              <a:rPr lang="ru-RU" sz="2400" b="1" dirty="0" err="1" smtClean="0">
                <a:effectLst>
                  <a:outerShdw blurRad="38100" dist="38100" dir="2700000" algn="tl">
                    <a:srgbClr val="000000">
                      <a:alpha val="43137"/>
                    </a:srgbClr>
                  </a:outerShdw>
                </a:effectLst>
              </a:rPr>
              <a:t>Стальского</a:t>
            </a:r>
            <a:r>
              <a:rPr lang="ru-RU" sz="2400" b="1" dirty="0" smtClean="0">
                <a:effectLst>
                  <a:outerShdw blurRad="38100" dist="38100" dir="2700000" algn="tl">
                    <a:srgbClr val="000000">
                      <a:alpha val="43137"/>
                    </a:srgbClr>
                  </a:outerShdw>
                </a:effectLst>
              </a:rPr>
              <a:t>, Г. </a:t>
            </a:r>
            <a:r>
              <a:rPr lang="ru-RU" sz="2400" b="1" dirty="0" err="1" smtClean="0">
                <a:effectLst>
                  <a:outerShdw blurRad="38100" dist="38100" dir="2700000" algn="tl">
                    <a:srgbClr val="000000">
                      <a:alpha val="43137"/>
                    </a:srgbClr>
                  </a:outerShdw>
                </a:effectLst>
              </a:rPr>
              <a:t>Цадасы</a:t>
            </a:r>
            <a:r>
              <a:rPr lang="ru-RU" sz="2400" b="1" dirty="0" smtClean="0">
                <a:effectLst>
                  <a:outerShdw blurRad="38100" dist="38100" dir="2700000" algn="tl">
                    <a:srgbClr val="000000">
                      <a:alpha val="43137"/>
                    </a:srgbClr>
                  </a:outerShdw>
                </a:effectLst>
              </a:rPr>
              <a:t> и др. </a:t>
            </a:r>
            <a:endParaRPr lang="fr-CA" sz="2400" b="1" dirty="0" smtClean="0">
              <a:effectLst>
                <a:outerShdw blurRad="38100" dist="38100" dir="2700000" algn="tl">
                  <a:srgbClr val="000000">
                    <a:alpha val="43137"/>
                  </a:srgbClr>
                </a:outerShdw>
              </a:effectLst>
            </a:endParaRPr>
          </a:p>
        </p:txBody>
      </p:sp>
    </p:spTree>
  </p:cSld>
  <p:clrMapOvr>
    <a:masterClrMapping/>
  </p:clrMapOvr>
  <p:transition>
    <p:newsfla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
            <a:ext cx="4860032" cy="6858000"/>
          </a:xfrm>
        </p:spPr>
        <p:txBody>
          <a:bodyPr/>
          <a:lstStyle/>
          <a:p>
            <a:pPr>
              <a:buNone/>
            </a:pPr>
            <a:r>
              <a:rPr lang="ru-RU" sz="2400" b="1" i="1" dirty="0" smtClean="0">
                <a:latin typeface="+mj-lt"/>
              </a:rPr>
              <a:t>  </a:t>
            </a:r>
            <a:r>
              <a:rPr lang="ru-RU" sz="2800" b="1" i="1" dirty="0" smtClean="0">
                <a:solidFill>
                  <a:srgbClr val="002060"/>
                </a:solidFill>
                <a:latin typeface="+mj-lt"/>
              </a:rPr>
              <a:t>Поэзия Расула Гамзатова, ушедшего из жизни в 2003 году, составляет великолепную культурную эпоху. Мощная творческая энергия поэта, заложенная в его стихах, светлая лиричность и глубокая мудрость его поэзии пленяют и очаровывают каждого, кто к ней прикасается.</a:t>
            </a:r>
            <a:endParaRPr lang="ru-RU" sz="2800" b="1" i="1" dirty="0">
              <a:solidFill>
                <a:srgbClr val="002060"/>
              </a:solidFill>
              <a:latin typeface="+mj-lt"/>
            </a:endParaRPr>
          </a:p>
        </p:txBody>
      </p:sp>
      <p:pic>
        <p:nvPicPr>
          <p:cNvPr id="4098" name="Picture 2" descr="C:\Documents and Settings\Admin\Рабочий стол\0004fdet.jpg"/>
          <p:cNvPicPr>
            <a:picLocks noChangeAspect="1" noChangeArrowheads="1"/>
          </p:cNvPicPr>
          <p:nvPr/>
        </p:nvPicPr>
        <p:blipFill>
          <a:blip r:embed="rId2" cstate="print"/>
          <a:srcRect/>
          <a:stretch>
            <a:fillRect/>
          </a:stretch>
        </p:blipFill>
        <p:spPr bwMode="auto">
          <a:xfrm>
            <a:off x="5292080" y="548680"/>
            <a:ext cx="3357579" cy="4011876"/>
          </a:xfrm>
          <a:prstGeom prst="rect">
            <a:avLst/>
          </a:prstGeom>
          <a:noFill/>
        </p:spPr>
      </p:pic>
    </p:spTree>
  </p:cSld>
  <p:clrMapOvr>
    <a:masterClrMapping/>
  </p:clrMapOvr>
  <p:transition>
    <p:newsfla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r>
              <a:rPr lang="ru-RU" dirty="0" smtClean="0"/>
              <a:t>О Расуле Гамзатове был снят документальный фильм «А имя ему пусть принесёт слава».</a:t>
            </a:r>
            <a:br>
              <a:rPr lang="ru-RU" dirty="0" smtClean="0"/>
            </a:br>
            <a:r>
              <a:rPr lang="ru-RU" dirty="0" smtClean="0"/>
              <a:t/>
            </a:r>
            <a:br>
              <a:rPr lang="ru-RU" dirty="0" smtClean="0"/>
            </a:br>
            <a:r>
              <a:rPr lang="ru-RU" dirty="0" smtClean="0"/>
              <a:t/>
            </a:r>
            <a:br>
              <a:rPr lang="ru-RU" dirty="0" smtClean="0"/>
            </a:br>
            <a:endParaRPr lang="ru-RU" dirty="0"/>
          </a:p>
        </p:txBody>
      </p:sp>
      <p:pic>
        <p:nvPicPr>
          <p:cNvPr id="4" name="Рисунок 3" descr="http://chtoby-pomnili.com/preview.php?width=max&amp;dir=169&amp;id=16.jpg"/>
          <p:cNvPicPr/>
          <p:nvPr/>
        </p:nvPicPr>
        <p:blipFill>
          <a:blip r:embed="rId2" cstate="print"/>
          <a:srcRect/>
          <a:stretch>
            <a:fillRect/>
          </a:stretch>
        </p:blipFill>
        <p:spPr bwMode="auto">
          <a:xfrm>
            <a:off x="1187624" y="1412777"/>
            <a:ext cx="6696744" cy="5445224"/>
          </a:xfrm>
          <a:prstGeom prst="rect">
            <a:avLst/>
          </a:prstGeom>
          <a:noFill/>
          <a:ln w="9525">
            <a:noFill/>
            <a:miter lim="800000"/>
            <a:headEnd/>
            <a:tailEnd/>
          </a:ln>
        </p:spPr>
      </p:pic>
    </p:spTree>
  </p:cSld>
  <p:clrMapOvr>
    <a:masterClrMapping/>
  </p:clrMapOvr>
  <p:transition>
    <p:newsfla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r>
              <a:rPr lang="ru-RU" b="1" i="1" dirty="0" smtClean="0"/>
              <a:t>Он воспевал героев своего времени, возвращал из небытия героев прошедших веков и доказывал , что можно жить в этом мире так, чтобы не было стыдно за свои дела и поступки. Гамзатов своим жизненным примером показал всем , как много может достичь один человек, орудия которого –</a:t>
            </a:r>
          </a:p>
          <a:p>
            <a:r>
              <a:rPr lang="ru-RU" b="1" i="1" dirty="0" smtClean="0"/>
              <a:t> поэтическое слово.</a:t>
            </a:r>
          </a:p>
          <a:p>
            <a:endParaRPr lang="ru-RU" dirty="0" smtClean="0"/>
          </a:p>
          <a:p>
            <a:endParaRPr lang="ru-RU" dirty="0"/>
          </a:p>
        </p:txBody>
      </p:sp>
      <p:pic>
        <p:nvPicPr>
          <p:cNvPr id="4" name="Рисунок 3" descr="http://chtoby-pomnili.com/preview.php?width=max&amp;dir=169&amp;id=14.jpg"/>
          <p:cNvPicPr/>
          <p:nvPr/>
        </p:nvPicPr>
        <p:blipFill>
          <a:blip r:embed="rId2" cstate="print"/>
          <a:srcRect/>
          <a:stretch>
            <a:fillRect/>
          </a:stretch>
        </p:blipFill>
        <p:spPr bwMode="auto">
          <a:xfrm>
            <a:off x="4319464" y="3429000"/>
            <a:ext cx="4824536" cy="34290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pPr>
              <a:buNone/>
            </a:pPr>
            <a:r>
              <a:rPr lang="ru-RU" b="1" i="1" dirty="0" smtClean="0"/>
              <a:t>Расул Гамзатов - не только поэт, </a:t>
            </a:r>
          </a:p>
          <a:p>
            <a:pPr>
              <a:buNone/>
            </a:pPr>
            <a:r>
              <a:rPr lang="ru-RU" b="1" i="1" dirty="0" smtClean="0"/>
              <a:t>он-  Учитель. </a:t>
            </a:r>
          </a:p>
          <a:p>
            <a:pPr>
              <a:buNone/>
            </a:pPr>
            <a:r>
              <a:rPr lang="ru-RU" b="1" i="1" dirty="0" smtClean="0"/>
              <a:t>И каждый из нас должен помнить об этом. </a:t>
            </a:r>
          </a:p>
          <a:p>
            <a:pPr>
              <a:buNone/>
            </a:pPr>
            <a:r>
              <a:rPr lang="ru-RU" b="1" i="1" dirty="0" smtClean="0"/>
              <a:t>Творчество поэта обширно во всех отношениях, он создал замечательные произведения самых различных жанров: </a:t>
            </a:r>
          </a:p>
          <a:p>
            <a:pPr>
              <a:buNone/>
            </a:pPr>
            <a:r>
              <a:rPr lang="ru-RU" b="1" i="1" dirty="0" smtClean="0">
                <a:solidFill>
                  <a:srgbClr val="00B0F0"/>
                </a:solidFill>
              </a:rPr>
              <a:t>стихотворения, </a:t>
            </a:r>
          </a:p>
          <a:p>
            <a:pPr>
              <a:buNone/>
            </a:pPr>
            <a:r>
              <a:rPr lang="ru-RU" b="1" i="1" dirty="0" smtClean="0">
                <a:solidFill>
                  <a:srgbClr val="00B0F0"/>
                </a:solidFill>
              </a:rPr>
              <a:t>поэмы, </a:t>
            </a:r>
          </a:p>
          <a:p>
            <a:pPr>
              <a:buNone/>
            </a:pPr>
            <a:r>
              <a:rPr lang="ru-RU" b="1" i="1" dirty="0" smtClean="0">
                <a:solidFill>
                  <a:srgbClr val="00B0F0"/>
                </a:solidFill>
              </a:rPr>
              <a:t>сонеты, </a:t>
            </a:r>
          </a:p>
          <a:p>
            <a:pPr>
              <a:buNone/>
            </a:pPr>
            <a:r>
              <a:rPr lang="ru-RU" b="1" i="1" dirty="0" smtClean="0">
                <a:solidFill>
                  <a:srgbClr val="00B0F0"/>
                </a:solidFill>
              </a:rPr>
              <a:t>эпиграммы.</a:t>
            </a:r>
            <a:endParaRPr lang="ru-RU" dirty="0">
              <a:solidFill>
                <a:srgbClr val="00B0F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a:buNone/>
            </a:pPr>
            <a:r>
              <a:rPr lang="ru-RU" sz="6600" b="1" i="1" dirty="0" smtClean="0">
                <a:solidFill>
                  <a:srgbClr val="FF0000"/>
                </a:solidFill>
              </a:rPr>
              <a:t>Сценка,            </a:t>
            </a:r>
          </a:p>
          <a:p>
            <a:pPr>
              <a:buNone/>
            </a:pPr>
            <a:r>
              <a:rPr lang="ru-RU" sz="6600" b="1" i="1" dirty="0" smtClean="0">
                <a:solidFill>
                  <a:srgbClr val="FF0000"/>
                </a:solidFill>
              </a:rPr>
              <a:t>        посвященная    </a:t>
            </a:r>
          </a:p>
          <a:p>
            <a:pPr>
              <a:buNone/>
            </a:pPr>
            <a:r>
              <a:rPr lang="ru-RU" sz="6600" b="1" i="1" dirty="0" smtClean="0">
                <a:solidFill>
                  <a:srgbClr val="FF0000"/>
                </a:solidFill>
              </a:rPr>
              <a:t>          детству</a:t>
            </a:r>
          </a:p>
          <a:p>
            <a:pPr>
              <a:buNone/>
            </a:pPr>
            <a:r>
              <a:rPr lang="ru-RU" sz="6600" b="1" i="1" dirty="0" smtClean="0">
                <a:solidFill>
                  <a:srgbClr val="FF0000"/>
                </a:solidFill>
              </a:rPr>
              <a:t> </a:t>
            </a:r>
            <a:r>
              <a:rPr lang="ru-RU" sz="6600" b="1" i="1" dirty="0" smtClean="0">
                <a:solidFill>
                  <a:srgbClr val="00B0F0"/>
                </a:solidFill>
              </a:rPr>
              <a:t>Расула Гамзатова</a:t>
            </a:r>
            <a:endParaRPr lang="ru-RU" sz="6600" b="1" i="1" dirty="0">
              <a:solidFill>
                <a:srgbClr val="00B0F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a:buNone/>
            </a:pPr>
            <a:r>
              <a:rPr lang="ru-RU" b="1" i="1" dirty="0" smtClean="0"/>
              <a:t>Это своего рода поэтическое</a:t>
            </a:r>
          </a:p>
          <a:p>
            <a:pPr>
              <a:buNone/>
            </a:pPr>
            <a:r>
              <a:rPr lang="ru-RU" b="1" i="1" dirty="0" smtClean="0"/>
              <a:t>открытие автора, так как аналогов в</a:t>
            </a:r>
          </a:p>
          <a:p>
            <a:pPr>
              <a:buNone/>
            </a:pPr>
            <a:r>
              <a:rPr lang="ru-RU" b="1" i="1" dirty="0" smtClean="0"/>
              <a:t>мировой поэзии мало. </a:t>
            </a:r>
          </a:p>
          <a:p>
            <a:pPr>
              <a:buNone/>
            </a:pPr>
            <a:r>
              <a:rPr lang="ru-RU" b="1" i="1" dirty="0" smtClean="0"/>
              <a:t>Афористичные, философские,</a:t>
            </a:r>
          </a:p>
          <a:p>
            <a:pPr>
              <a:buNone/>
            </a:pPr>
            <a:r>
              <a:rPr lang="ru-RU" b="1" i="1" dirty="0" smtClean="0"/>
              <a:t>Юмористические надписи на дверях и</a:t>
            </a:r>
          </a:p>
          <a:p>
            <a:pPr>
              <a:buNone/>
            </a:pPr>
            <a:r>
              <a:rPr lang="ru-RU" b="1" i="1" dirty="0" smtClean="0"/>
              <a:t>воротах, на могильных камнях, на часах, </a:t>
            </a:r>
          </a:p>
          <a:p>
            <a:pPr>
              <a:buNone/>
            </a:pPr>
            <a:r>
              <a:rPr lang="ru-RU" b="1" i="1" dirty="0" smtClean="0"/>
              <a:t>На кинжалах и светильниках  тонко</a:t>
            </a:r>
          </a:p>
          <a:p>
            <a:pPr>
              <a:buNone/>
            </a:pPr>
            <a:r>
              <a:rPr lang="ru-RU" b="1" i="1" dirty="0" smtClean="0"/>
              <a:t>показывают традиции дагестанского</a:t>
            </a:r>
          </a:p>
          <a:p>
            <a:pPr>
              <a:buNone/>
            </a:pPr>
            <a:r>
              <a:rPr lang="ru-RU" b="1" i="1" dirty="0" smtClean="0"/>
              <a:t> народа.</a:t>
            </a:r>
          </a:p>
          <a:p>
            <a:pPr>
              <a:buNone/>
            </a:pPr>
            <a:r>
              <a:rPr lang="ru-RU" b="1" i="1" dirty="0" smtClean="0"/>
              <a:t>Это поистине миниатюрная</a:t>
            </a:r>
          </a:p>
          <a:p>
            <a:pPr>
              <a:buNone/>
            </a:pPr>
            <a:r>
              <a:rPr lang="ru-RU" b="1" i="1" dirty="0" smtClean="0"/>
              <a:t>энциклопедия Дагестана.</a:t>
            </a:r>
            <a:endParaRPr lang="ru-RU" dirty="0" smtClean="0"/>
          </a:p>
          <a:p>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pPr>
              <a:buNone/>
            </a:pPr>
            <a:r>
              <a:rPr lang="ru-RU" b="1" i="1" dirty="0" smtClean="0"/>
              <a:t>Знать поэзию Р.Гамзатова </a:t>
            </a:r>
          </a:p>
          <a:p>
            <a:pPr>
              <a:buNone/>
            </a:pPr>
            <a:r>
              <a:rPr lang="ru-RU" b="1" i="1" dirty="0" smtClean="0"/>
              <a:t> - это значить учиться. </a:t>
            </a:r>
          </a:p>
          <a:p>
            <a:pPr>
              <a:buNone/>
            </a:pPr>
            <a:r>
              <a:rPr lang="ru-RU" b="1" i="1" dirty="0" smtClean="0"/>
              <a:t>Учиться любить </a:t>
            </a:r>
          </a:p>
          <a:p>
            <a:pPr>
              <a:buNone/>
            </a:pPr>
            <a:r>
              <a:rPr lang="ru-RU" b="1" i="1" dirty="0" smtClean="0">
                <a:solidFill>
                  <a:srgbClr val="00B050"/>
                </a:solidFill>
              </a:rPr>
              <a:t>Родину, </a:t>
            </a:r>
          </a:p>
          <a:p>
            <a:pPr>
              <a:buNone/>
            </a:pPr>
            <a:r>
              <a:rPr lang="ru-RU" b="1" i="1" dirty="0" smtClean="0">
                <a:solidFill>
                  <a:srgbClr val="00B050"/>
                </a:solidFill>
              </a:rPr>
              <a:t>его людей,</a:t>
            </a:r>
          </a:p>
          <a:p>
            <a:pPr>
              <a:buNone/>
            </a:pPr>
            <a:r>
              <a:rPr lang="ru-RU" b="1" i="1" dirty="0" smtClean="0">
                <a:solidFill>
                  <a:srgbClr val="00B050"/>
                </a:solidFill>
              </a:rPr>
              <a:t> обычаи, </a:t>
            </a:r>
          </a:p>
          <a:p>
            <a:pPr>
              <a:buNone/>
            </a:pPr>
            <a:r>
              <a:rPr lang="ru-RU" b="1" i="1" dirty="0" smtClean="0">
                <a:solidFill>
                  <a:srgbClr val="00B050"/>
                </a:solidFill>
              </a:rPr>
              <a:t>природу, </a:t>
            </a:r>
          </a:p>
          <a:p>
            <a:pPr>
              <a:buNone/>
            </a:pPr>
            <a:r>
              <a:rPr lang="ru-RU" b="1" i="1" dirty="0" smtClean="0">
                <a:solidFill>
                  <a:srgbClr val="00B050"/>
                </a:solidFill>
              </a:rPr>
              <a:t>историю</a:t>
            </a:r>
          </a:p>
          <a:p>
            <a:pPr>
              <a:buNone/>
            </a:pPr>
            <a:endParaRPr lang="ru-RU" dirty="0">
              <a:solidFill>
                <a:srgbClr val="00B050"/>
              </a:solidFill>
            </a:endParaRPr>
          </a:p>
        </p:txBody>
      </p:sp>
      <p:pic>
        <p:nvPicPr>
          <p:cNvPr id="4" name="Рисунок 3" descr="http://chtoby-pomnili.com/preview.php?width=max&amp;dir=169&amp;id=06.jpg"/>
          <p:cNvPicPr/>
          <p:nvPr/>
        </p:nvPicPr>
        <p:blipFill>
          <a:blip r:embed="rId2" cstate="print"/>
          <a:srcRect/>
          <a:stretch>
            <a:fillRect/>
          </a:stretch>
        </p:blipFill>
        <p:spPr bwMode="auto">
          <a:xfrm>
            <a:off x="4060638" y="2132856"/>
            <a:ext cx="4111762" cy="4725144"/>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fontScale="92500" lnSpcReduction="10000"/>
          </a:bodyPr>
          <a:lstStyle/>
          <a:p>
            <a:pPr>
              <a:buNone/>
            </a:pPr>
            <a:r>
              <a:rPr lang="ru-RU" b="1" dirty="0" smtClean="0">
                <a:solidFill>
                  <a:srgbClr val="FF0000"/>
                </a:solidFill>
              </a:rPr>
              <a:t>Переводчики произведений Р.Гамзатова</a:t>
            </a:r>
          </a:p>
          <a:p>
            <a:pPr>
              <a:buNone/>
            </a:pPr>
            <a:r>
              <a:rPr lang="ru-RU" b="1" i="1" dirty="0" smtClean="0">
                <a:solidFill>
                  <a:srgbClr val="002060"/>
                </a:solidFill>
              </a:rPr>
              <a:t>Наум Гребнев</a:t>
            </a:r>
          </a:p>
          <a:p>
            <a:pPr>
              <a:buNone/>
            </a:pPr>
            <a:r>
              <a:rPr lang="ru-RU" b="1" i="1" dirty="0" smtClean="0">
                <a:solidFill>
                  <a:srgbClr val="002060"/>
                </a:solidFill>
              </a:rPr>
              <a:t>Яков Козловский</a:t>
            </a:r>
          </a:p>
          <a:p>
            <a:pPr>
              <a:buNone/>
            </a:pPr>
            <a:r>
              <a:rPr lang="ru-RU" b="1" i="1" dirty="0" smtClean="0">
                <a:solidFill>
                  <a:srgbClr val="002060"/>
                </a:solidFill>
              </a:rPr>
              <a:t>Елена Николаевская </a:t>
            </a:r>
          </a:p>
          <a:p>
            <a:pPr>
              <a:buNone/>
            </a:pPr>
            <a:r>
              <a:rPr lang="ru-RU" b="1" i="1" dirty="0" smtClean="0">
                <a:solidFill>
                  <a:srgbClr val="002060"/>
                </a:solidFill>
              </a:rPr>
              <a:t>Владимир Солоухин</a:t>
            </a:r>
          </a:p>
          <a:p>
            <a:pPr>
              <a:buNone/>
            </a:pPr>
            <a:r>
              <a:rPr lang="ru-RU" b="1" i="1" dirty="0" smtClean="0">
                <a:solidFill>
                  <a:srgbClr val="002060"/>
                </a:solidFill>
              </a:rPr>
              <a:t>Илья Сельвинский</a:t>
            </a:r>
          </a:p>
          <a:p>
            <a:pPr>
              <a:buNone/>
            </a:pPr>
            <a:r>
              <a:rPr lang="ru-RU" b="1" i="1" dirty="0" smtClean="0">
                <a:solidFill>
                  <a:srgbClr val="002060"/>
                </a:solidFill>
              </a:rPr>
              <a:t>Сергей Городецкий</a:t>
            </a:r>
          </a:p>
          <a:p>
            <a:pPr>
              <a:buNone/>
            </a:pPr>
            <a:r>
              <a:rPr lang="ru-RU" b="1" i="1" dirty="0" smtClean="0">
                <a:solidFill>
                  <a:srgbClr val="002060"/>
                </a:solidFill>
              </a:rPr>
              <a:t>Семен Липкин</a:t>
            </a:r>
          </a:p>
          <a:p>
            <a:pPr>
              <a:buNone/>
            </a:pPr>
            <a:r>
              <a:rPr lang="ru-RU" b="1" i="1" dirty="0" smtClean="0">
                <a:solidFill>
                  <a:srgbClr val="002060"/>
                </a:solidFill>
              </a:rPr>
              <a:t>Яков </a:t>
            </a:r>
            <a:r>
              <a:rPr lang="ru-RU" b="1" i="1" dirty="0" err="1" smtClean="0">
                <a:solidFill>
                  <a:srgbClr val="002060"/>
                </a:solidFill>
              </a:rPr>
              <a:t>Хелемский</a:t>
            </a:r>
            <a:endParaRPr lang="ru-RU" b="1" i="1" dirty="0" smtClean="0">
              <a:solidFill>
                <a:srgbClr val="002060"/>
              </a:solidFill>
            </a:endParaRPr>
          </a:p>
          <a:p>
            <a:pPr>
              <a:buNone/>
            </a:pPr>
            <a:r>
              <a:rPr lang="ru-RU" b="1" i="1" dirty="0" smtClean="0">
                <a:solidFill>
                  <a:srgbClr val="002060"/>
                </a:solidFill>
              </a:rPr>
              <a:t>Юлия Нейман</a:t>
            </a:r>
          </a:p>
          <a:p>
            <a:pPr>
              <a:buNone/>
            </a:pPr>
            <a:r>
              <a:rPr lang="ru-RU" b="1" i="1" dirty="0" smtClean="0">
                <a:solidFill>
                  <a:srgbClr val="002060"/>
                </a:solidFill>
              </a:rPr>
              <a:t>Роберт Рождественский</a:t>
            </a:r>
          </a:p>
          <a:p>
            <a:pPr>
              <a:buNone/>
            </a:pPr>
            <a:r>
              <a:rPr lang="ru-RU" b="1" i="1" dirty="0" smtClean="0">
                <a:solidFill>
                  <a:srgbClr val="002060"/>
                </a:solidFill>
              </a:rPr>
              <a:t>Андрей Вознесенский</a:t>
            </a:r>
          </a:p>
          <a:p>
            <a:pPr>
              <a:buNone/>
            </a:pPr>
            <a:r>
              <a:rPr lang="ru-RU" b="1" i="1" dirty="0" smtClean="0">
                <a:solidFill>
                  <a:srgbClr val="002060"/>
                </a:solidFill>
              </a:rPr>
              <a:t>Юнна </a:t>
            </a:r>
            <a:r>
              <a:rPr lang="ru-RU" b="1" i="1" dirty="0" err="1" smtClean="0">
                <a:solidFill>
                  <a:srgbClr val="002060"/>
                </a:solidFill>
              </a:rPr>
              <a:t>Мориц</a:t>
            </a:r>
            <a:endParaRPr lang="ru-RU" b="1" i="1" dirty="0" smtClean="0">
              <a:solidFill>
                <a:srgbClr val="002060"/>
              </a:solidFill>
            </a:endParaRPr>
          </a:p>
          <a:p>
            <a:pPr>
              <a:buNone/>
            </a:pPr>
            <a:r>
              <a:rPr lang="ru-RU" b="1" i="1" dirty="0" err="1" smtClean="0">
                <a:solidFill>
                  <a:srgbClr val="002060"/>
                </a:solidFill>
              </a:rPr>
              <a:t>Шапи</a:t>
            </a:r>
            <a:r>
              <a:rPr lang="ru-RU" b="1" i="1" dirty="0" smtClean="0">
                <a:solidFill>
                  <a:srgbClr val="002060"/>
                </a:solidFill>
              </a:rPr>
              <a:t> </a:t>
            </a:r>
            <a:r>
              <a:rPr lang="ru-RU" b="1" i="1" dirty="0" err="1" smtClean="0">
                <a:solidFill>
                  <a:srgbClr val="002060"/>
                </a:solidFill>
              </a:rPr>
              <a:t>Казиев</a:t>
            </a:r>
            <a:endParaRPr lang="ru-RU" b="1" i="1" dirty="0" smtClean="0">
              <a:solidFill>
                <a:srgbClr val="002060"/>
              </a:solidFill>
            </a:endParaRPr>
          </a:p>
          <a:p>
            <a:pPr>
              <a:buNone/>
            </a:pPr>
            <a:r>
              <a:rPr lang="ru-RU" b="1" i="1" dirty="0" smtClean="0">
                <a:solidFill>
                  <a:srgbClr val="002060"/>
                </a:solidFill>
              </a:rPr>
              <a:t>Марина Ахмедова-Колюбакина </a:t>
            </a:r>
          </a:p>
          <a:p>
            <a:pPr>
              <a:buNone/>
            </a:pPr>
            <a:r>
              <a:rPr lang="ru-RU" b="1" i="1" dirty="0" smtClean="0">
                <a:solidFill>
                  <a:srgbClr val="002060"/>
                </a:solidFill>
              </a:rPr>
              <a:t>Сергей </a:t>
            </a:r>
            <a:r>
              <a:rPr lang="ru-RU" b="1" i="1" dirty="0" err="1" smtClean="0">
                <a:solidFill>
                  <a:srgbClr val="002060"/>
                </a:solidFill>
              </a:rPr>
              <a:t>Соколкин</a:t>
            </a:r>
            <a:endParaRPr lang="ru-RU" b="1" i="1" dirty="0" smtClean="0">
              <a:solidFill>
                <a:srgbClr val="002060"/>
              </a:solidFill>
            </a:endParaRPr>
          </a:p>
          <a:p>
            <a:pPr>
              <a:buNone/>
            </a:pPr>
            <a:endParaRPr lang="ru-RU" dirty="0" smtClean="0"/>
          </a:p>
          <a:p>
            <a:pPr>
              <a:buNone/>
            </a:pPr>
            <a:endParaRPr lang="ru-RU"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357166"/>
            <a:ext cx="5400684" cy="2400304"/>
          </a:xfrm>
        </p:spPr>
        <p:txBody>
          <a:bodyPr/>
          <a:lstStyle/>
          <a:p>
            <a:r>
              <a:rPr lang="ru-RU" sz="2000" b="1" i="1" dirty="0" smtClean="0">
                <a:effectLst>
                  <a:outerShdw blurRad="38100" dist="38100" dir="2700000" algn="tl">
                    <a:srgbClr val="000000">
                      <a:alpha val="43137"/>
                    </a:srgbClr>
                  </a:outerShdw>
                </a:effectLst>
              </a:rPr>
              <a:t>В центре поэтического восприятия Гамзатова – Дагестан. «Поэзия без родной земли, без родной почвы – это птица без гнезда», - говорил Расул Гамзатов. Теме истории родной земли посвящены такие произведения:</a:t>
            </a:r>
            <a:endParaRPr lang="ru-RU" sz="2000" b="1" i="1" dirty="0"/>
          </a:p>
        </p:txBody>
      </p:sp>
      <p:pic>
        <p:nvPicPr>
          <p:cNvPr id="5" name="Picture 5" descr="D:\Гамз.Мой Даг.2.jpeg"/>
          <p:cNvPicPr>
            <a:picLocks noChangeAspect="1" noChangeArrowheads="1"/>
          </p:cNvPicPr>
          <p:nvPr/>
        </p:nvPicPr>
        <p:blipFill>
          <a:blip r:embed="rId2" cstate="print"/>
          <a:srcRect/>
          <a:stretch>
            <a:fillRect/>
          </a:stretch>
        </p:blipFill>
        <p:spPr bwMode="auto">
          <a:xfrm>
            <a:off x="251520" y="2924944"/>
            <a:ext cx="2786082" cy="3698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283968" y="2348880"/>
            <a:ext cx="4860032" cy="4431983"/>
          </a:xfrm>
          <a:prstGeom prst="rect">
            <a:avLst/>
          </a:prstGeom>
          <a:noFill/>
        </p:spPr>
        <p:txBody>
          <a:bodyPr wrap="square" rtlCol="0">
            <a:spAutoFit/>
          </a:bodyPr>
          <a:lstStyle/>
          <a:p>
            <a:pPr lvl="0"/>
            <a:r>
              <a:rPr lang="ru-RU" sz="2400" b="1" i="1" dirty="0" smtClean="0">
                <a:effectLst>
                  <a:outerShdw blurRad="38100" dist="38100" dir="2700000" algn="tl">
                    <a:srgbClr val="000000">
                      <a:alpha val="43137"/>
                    </a:srgbClr>
                  </a:outerShdw>
                </a:effectLst>
                <a:latin typeface="+mn-lt"/>
              </a:rPr>
              <a:t>поэмы «В горах моё сердце», «Весточка из аула», «Звезда Дагестана»; сборники «Горские страдания», «Песни гор» и др.; а также множество стихотворений: «Мой Дагестан», «На горной вершине стою в Дагестане», «Старые горцы», «Два аула», «Мне ль тебя, Дагестан мой былинный…» </a:t>
            </a:r>
          </a:p>
          <a:p>
            <a:endParaRPr lang="ru-RU" dirty="0"/>
          </a:p>
        </p:txBody>
      </p:sp>
    </p:spTree>
  </p:cSld>
  <p:clrMapOvr>
    <a:masterClrMapping/>
  </p:clrMapOvr>
  <p:transition>
    <p:newsfla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Autofit/>
          </a:bodyPr>
          <a:lstStyle/>
          <a:p>
            <a:r>
              <a:rPr lang="ru-RU" sz="1600" i="1" dirty="0" smtClean="0">
                <a:latin typeface="+mj-lt"/>
              </a:rPr>
              <a:t>Произведения  Расула Гамзатова </a:t>
            </a:r>
            <a:br>
              <a:rPr lang="ru-RU" sz="1600" i="1" dirty="0" smtClean="0">
                <a:latin typeface="+mj-lt"/>
              </a:rPr>
            </a:br>
            <a:r>
              <a:rPr lang="ru-RU" sz="1600" i="1" dirty="0" smtClean="0">
                <a:latin typeface="+mj-lt"/>
              </a:rPr>
              <a:t> Сборник стихов «Пламенная любовь и жгучая ненависть»</a:t>
            </a:r>
            <a:br>
              <a:rPr lang="ru-RU" sz="1600" i="1" dirty="0" smtClean="0">
                <a:latin typeface="+mj-lt"/>
              </a:rPr>
            </a:br>
            <a:r>
              <a:rPr lang="ru-RU" sz="1600" i="1" dirty="0" smtClean="0">
                <a:latin typeface="+mj-lt"/>
              </a:rPr>
              <a:t> «Наши горы» </a:t>
            </a:r>
            <a:br>
              <a:rPr lang="ru-RU" sz="1600" i="1" dirty="0" smtClean="0">
                <a:latin typeface="+mj-lt"/>
              </a:rPr>
            </a:br>
            <a:r>
              <a:rPr lang="ru-RU" sz="1600" i="1" dirty="0" smtClean="0">
                <a:latin typeface="+mj-lt"/>
              </a:rPr>
              <a:t>ЗЕМЛЯ МОЯ. Стихи. </a:t>
            </a:r>
            <a:br>
              <a:rPr lang="ru-RU" sz="1600" i="1" dirty="0" smtClean="0">
                <a:latin typeface="+mj-lt"/>
              </a:rPr>
            </a:br>
            <a:r>
              <a:rPr lang="ru-RU" sz="1600" i="1" dirty="0" smtClean="0">
                <a:latin typeface="+mj-lt"/>
              </a:rPr>
              <a:t>ПЕСНИ ГОР.  Сборник «Родина горца»</a:t>
            </a:r>
            <a:br>
              <a:rPr lang="ru-RU" sz="1600" i="1" dirty="0" smtClean="0">
                <a:latin typeface="+mj-lt"/>
              </a:rPr>
            </a:br>
            <a:r>
              <a:rPr lang="ru-RU" sz="1600" i="1" dirty="0" smtClean="0">
                <a:latin typeface="+mj-lt"/>
              </a:rPr>
              <a:t> «Год моего рождения». Сборник стихов и поэм  Сборник «Слово о старшем брате» </a:t>
            </a:r>
            <a:br>
              <a:rPr lang="ru-RU" sz="1600" i="1" dirty="0" smtClean="0">
                <a:latin typeface="+mj-lt"/>
              </a:rPr>
            </a:br>
            <a:r>
              <a:rPr lang="ru-RU" sz="1600" i="1" dirty="0" smtClean="0">
                <a:latin typeface="+mj-lt"/>
              </a:rPr>
              <a:t>Поэма «Разговор с отцом»</a:t>
            </a:r>
          </a:p>
          <a:p>
            <a:r>
              <a:rPr lang="ru-RU" sz="1600" i="1" dirty="0" smtClean="0">
                <a:latin typeface="+mj-lt"/>
              </a:rPr>
              <a:t> Сборник «Дагестанская весна»</a:t>
            </a:r>
            <a:br>
              <a:rPr lang="ru-RU" sz="1600" i="1" dirty="0" smtClean="0">
                <a:latin typeface="+mj-lt"/>
              </a:rPr>
            </a:br>
            <a:r>
              <a:rPr lang="ru-RU" sz="1600" i="1" dirty="0" smtClean="0">
                <a:latin typeface="+mj-lt"/>
              </a:rPr>
              <a:t>Поэма «Горянка»</a:t>
            </a:r>
            <a:br>
              <a:rPr lang="ru-RU" sz="1600" i="1" dirty="0" smtClean="0">
                <a:latin typeface="+mj-lt"/>
              </a:rPr>
            </a:br>
            <a:r>
              <a:rPr lang="ru-RU" sz="1600" i="1" dirty="0" smtClean="0">
                <a:latin typeface="+mj-lt"/>
              </a:rPr>
              <a:t>Сборник «В горах моё сердце»</a:t>
            </a:r>
            <a:br>
              <a:rPr lang="ru-RU" sz="1600" i="1" dirty="0" smtClean="0">
                <a:latin typeface="+mj-lt"/>
              </a:rPr>
            </a:br>
            <a:r>
              <a:rPr lang="ru-RU" sz="1600" i="1" dirty="0" smtClean="0">
                <a:latin typeface="+mj-lt"/>
              </a:rPr>
              <a:t> «Высокие звёзды». Стихи и поэма. </a:t>
            </a:r>
            <a:br>
              <a:rPr lang="ru-RU" sz="1600" i="1" dirty="0" smtClean="0">
                <a:latin typeface="+mj-lt"/>
              </a:rPr>
            </a:br>
            <a:r>
              <a:rPr lang="ru-RU" sz="1600" i="1" dirty="0" smtClean="0">
                <a:latin typeface="+mj-lt"/>
              </a:rPr>
              <a:t>Сборник «3арема» </a:t>
            </a:r>
            <a:br>
              <a:rPr lang="ru-RU" sz="1600" i="1" dirty="0" smtClean="0">
                <a:latin typeface="+mj-lt"/>
              </a:rPr>
            </a:br>
            <a:r>
              <a:rPr lang="ru-RU" sz="1600" i="1" dirty="0" smtClean="0">
                <a:latin typeface="+mj-lt"/>
              </a:rPr>
              <a:t>«Письмена». </a:t>
            </a:r>
            <a:br>
              <a:rPr lang="ru-RU" sz="1600" i="1" dirty="0" smtClean="0">
                <a:latin typeface="+mj-lt"/>
              </a:rPr>
            </a:br>
            <a:r>
              <a:rPr lang="ru-RU" sz="1600" i="1" dirty="0" smtClean="0">
                <a:latin typeface="+mj-lt"/>
              </a:rPr>
              <a:t>Избранное в двух томах. </a:t>
            </a:r>
          </a:p>
          <a:p>
            <a:r>
              <a:rPr lang="ru-RU" sz="1600" i="1" dirty="0" smtClean="0">
                <a:latin typeface="+mj-lt"/>
              </a:rPr>
              <a:t>И звезда с звездою говорит» </a:t>
            </a:r>
            <a:br>
              <a:rPr lang="ru-RU" sz="1600" i="1" dirty="0" smtClean="0">
                <a:latin typeface="+mj-lt"/>
              </a:rPr>
            </a:br>
            <a:r>
              <a:rPr lang="ru-RU" sz="1600" i="1" dirty="0" smtClean="0">
                <a:latin typeface="+mj-lt"/>
              </a:rPr>
              <a:t>«Мулатка». Стихи.  «Мой дедушка»</a:t>
            </a:r>
          </a:p>
          <a:p>
            <a:r>
              <a:rPr lang="ru-RU" sz="1600" i="1" dirty="0" smtClean="0">
                <a:latin typeface="+mj-lt"/>
              </a:rPr>
              <a:t> «Мой Дагестан». Лирическая повесть </a:t>
            </a:r>
            <a:br>
              <a:rPr lang="ru-RU" sz="1600" i="1" dirty="0" smtClean="0">
                <a:latin typeface="+mj-lt"/>
              </a:rPr>
            </a:br>
            <a:r>
              <a:rPr lang="ru-RU" sz="1600" i="1" dirty="0" smtClean="0">
                <a:latin typeface="+mj-lt"/>
              </a:rPr>
              <a:t>А ЧТО ПОТОМ? Перевод Н.Гребнева и Я.Козловского. </a:t>
            </a:r>
            <a:br>
              <a:rPr lang="ru-RU" sz="1600" i="1" dirty="0" smtClean="0">
                <a:latin typeface="+mj-lt"/>
              </a:rPr>
            </a:br>
            <a:r>
              <a:rPr lang="ru-RU" sz="1600" i="1" dirty="0" smtClean="0">
                <a:latin typeface="+mj-lt"/>
              </a:rPr>
              <a:t>ТРЕТИЙ ЧАС. </a:t>
            </a:r>
            <a:br>
              <a:rPr lang="ru-RU" sz="1600" i="1" dirty="0" smtClean="0">
                <a:latin typeface="+mj-lt"/>
              </a:rPr>
            </a:br>
            <a:r>
              <a:rPr lang="ru-RU" sz="1600" i="1" dirty="0" smtClean="0">
                <a:latin typeface="+mj-lt"/>
              </a:rPr>
              <a:t>БЕРЕГИТЕ ДРУЗЕЙ. </a:t>
            </a:r>
            <a:br>
              <a:rPr lang="ru-RU" sz="1600" i="1" dirty="0" smtClean="0">
                <a:latin typeface="+mj-lt"/>
              </a:rPr>
            </a:br>
            <a:r>
              <a:rPr lang="ru-RU" sz="1600" i="1" dirty="0" smtClean="0">
                <a:latin typeface="+mj-lt"/>
              </a:rPr>
              <a:t>ВЫСОКИЕ ЗВЕЗДЫ. </a:t>
            </a:r>
            <a:br>
              <a:rPr lang="ru-RU" sz="1600" i="1" dirty="0" smtClean="0">
                <a:latin typeface="+mj-lt"/>
              </a:rPr>
            </a:br>
            <a:r>
              <a:rPr lang="ru-RU" sz="1600" i="1" dirty="0" smtClean="0">
                <a:latin typeface="+mj-lt"/>
              </a:rPr>
              <a:t>ПИСЬМЕНА,</a:t>
            </a:r>
            <a:br>
              <a:rPr lang="ru-RU" sz="1600" i="1" dirty="0" smtClean="0">
                <a:latin typeface="+mj-lt"/>
              </a:rPr>
            </a:br>
            <a:r>
              <a:rPr lang="ru-RU" sz="1600" i="1" dirty="0" smtClean="0">
                <a:latin typeface="+mj-lt"/>
              </a:rPr>
              <a:t>СОНЕТЫ, </a:t>
            </a:r>
            <a:br>
              <a:rPr lang="ru-RU" sz="1600" i="1" dirty="0" smtClean="0">
                <a:latin typeface="+mj-lt"/>
              </a:rPr>
            </a:br>
            <a:r>
              <a:rPr lang="ru-RU" sz="1600" i="1" dirty="0" smtClean="0">
                <a:latin typeface="+mj-lt"/>
              </a:rPr>
              <a:t>ЖУРАВЛИ. Песня. </a:t>
            </a:r>
            <a:br>
              <a:rPr lang="ru-RU" sz="1600" i="1" dirty="0" smtClean="0">
                <a:latin typeface="+mj-lt"/>
              </a:rPr>
            </a:br>
            <a:r>
              <a:rPr lang="ru-RU" sz="1600" i="1" dirty="0" smtClean="0">
                <a:latin typeface="+mj-lt"/>
              </a:rPr>
              <a:t>ИЗБРАННЫЕ СТИХИ. </a:t>
            </a:r>
            <a:br>
              <a:rPr lang="ru-RU" sz="1600" i="1" dirty="0" smtClean="0">
                <a:latin typeface="+mj-lt"/>
              </a:rPr>
            </a:br>
            <a:r>
              <a:rPr lang="ru-RU" sz="1600" i="1" dirty="0" smtClean="0">
                <a:latin typeface="+mj-lt"/>
              </a:rPr>
              <a:t> Берегите матерей. Поэма. </a:t>
            </a:r>
            <a:br>
              <a:rPr lang="ru-RU" sz="1600" i="1" dirty="0" smtClean="0">
                <a:latin typeface="+mj-lt"/>
              </a:rPr>
            </a:br>
            <a:r>
              <a:rPr lang="ru-RU" sz="1600" i="1" dirty="0" smtClean="0">
                <a:latin typeface="+mj-lt"/>
              </a:rPr>
              <a:t>Времена и дороги. </a:t>
            </a:r>
            <a:br>
              <a:rPr lang="ru-RU" sz="1600" i="1" dirty="0" smtClean="0">
                <a:latin typeface="+mj-lt"/>
              </a:rPr>
            </a:br>
            <a:r>
              <a:rPr lang="ru-RU" sz="1600" i="1" dirty="0" smtClean="0">
                <a:latin typeface="+mj-lt"/>
              </a:rPr>
              <a:t>Завещание: </a:t>
            </a:r>
            <a:br>
              <a:rPr lang="ru-RU" sz="1600" i="1" dirty="0" smtClean="0">
                <a:latin typeface="+mj-lt"/>
              </a:rPr>
            </a:br>
            <a:r>
              <a:rPr lang="ru-RU" sz="1600" i="1" dirty="0" smtClean="0">
                <a:latin typeface="+mj-lt"/>
              </a:rPr>
              <a:t/>
            </a:r>
            <a:br>
              <a:rPr lang="ru-RU" sz="1600" i="1" dirty="0" smtClean="0">
                <a:latin typeface="+mj-lt"/>
              </a:rPr>
            </a:br>
            <a:r>
              <a:rPr lang="ru-RU" sz="1600" i="1" dirty="0" smtClean="0">
                <a:latin typeface="+mj-lt"/>
              </a:rPr>
              <a:t/>
            </a:r>
            <a:br>
              <a:rPr lang="ru-RU" sz="1600" i="1" dirty="0" smtClean="0">
                <a:latin typeface="+mj-lt"/>
              </a:rPr>
            </a:br>
            <a:endParaRPr lang="ru-RU" sz="1600" i="1" dirty="0">
              <a:latin typeface="+mj-lt"/>
            </a:endParaRPr>
          </a:p>
        </p:txBody>
      </p:sp>
      <p:pic>
        <p:nvPicPr>
          <p:cNvPr id="4" name="Рисунок 3" descr="http://chtoby-pomnili.com/preview.php?width=max&amp;dir=169&amp;id=19.jpg"/>
          <p:cNvPicPr/>
          <p:nvPr/>
        </p:nvPicPr>
        <p:blipFill>
          <a:blip r:embed="rId2" cstate="print"/>
          <a:srcRect/>
          <a:stretch>
            <a:fillRect/>
          </a:stretch>
        </p:blipFill>
        <p:spPr bwMode="auto">
          <a:xfrm>
            <a:off x="5724128" y="2060848"/>
            <a:ext cx="3419872" cy="468052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686800" cy="6172517"/>
          </a:xfrm>
        </p:spPr>
        <p:txBody>
          <a:bodyPr/>
          <a:lstStyle/>
          <a:p>
            <a:r>
              <a:rPr lang="ru-RU" b="1" i="1" dirty="0" smtClean="0"/>
              <a:t>Восемь десятилетий своей жизни на земле он сумел использовать сполна. Он создал столько великих творений , что современникам потомкам нужны еще долгие годы, чтобы осмыслить и оценить это бесценное наследие.</a:t>
            </a:r>
            <a:endParaRPr lang="ru-RU" dirty="0"/>
          </a:p>
        </p:txBody>
      </p:sp>
      <p:pic>
        <p:nvPicPr>
          <p:cNvPr id="4" name="Рисунок 3" descr="http://festival.1september.ru/articles/603200/img3.gif"/>
          <p:cNvPicPr/>
          <p:nvPr/>
        </p:nvPicPr>
        <p:blipFill>
          <a:blip r:embed="rId2" cstate="print"/>
          <a:srcRect/>
          <a:stretch>
            <a:fillRect/>
          </a:stretch>
        </p:blipFill>
        <p:spPr bwMode="auto">
          <a:xfrm>
            <a:off x="2051720" y="3068960"/>
            <a:ext cx="5436096" cy="378904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endParaRPr lang="ru-RU" dirty="0"/>
          </a:p>
        </p:txBody>
      </p:sp>
      <p:pic>
        <p:nvPicPr>
          <p:cNvPr id="1026" name="Picture 2" descr="C:\Users\1\Desktop\image (4).jpg"/>
          <p:cNvPicPr>
            <a:picLocks noChangeAspect="1" noChangeArrowheads="1"/>
          </p:cNvPicPr>
          <p:nvPr/>
        </p:nvPicPr>
        <p:blipFill>
          <a:blip r:embed="rId2" cstate="print"/>
          <a:srcRect/>
          <a:stretch>
            <a:fillRect/>
          </a:stretch>
        </p:blipFill>
        <p:spPr bwMode="auto">
          <a:xfrm>
            <a:off x="0" y="0"/>
            <a:ext cx="9144001" cy="68580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fontScale="92500"/>
          </a:bodyPr>
          <a:lstStyle/>
          <a:p>
            <a:pPr>
              <a:buNone/>
            </a:pPr>
            <a:r>
              <a:rPr lang="ru-RU" sz="8000" b="1" i="1" dirty="0" smtClean="0">
                <a:solidFill>
                  <a:srgbClr val="FF0000"/>
                </a:solidFill>
              </a:rPr>
              <a:t>Награждение </a:t>
            </a:r>
            <a:r>
              <a:rPr lang="ru-RU" sz="8000" b="1" i="1" dirty="0" smtClean="0">
                <a:solidFill>
                  <a:srgbClr val="00B0F0"/>
                </a:solidFill>
              </a:rPr>
              <a:t>Расула Гамзатова </a:t>
            </a:r>
          </a:p>
          <a:p>
            <a:pPr>
              <a:buNone/>
            </a:pPr>
            <a:r>
              <a:rPr lang="ru-RU" sz="8000" b="1" i="1" dirty="0" smtClean="0">
                <a:solidFill>
                  <a:srgbClr val="FF0000"/>
                </a:solidFill>
              </a:rPr>
              <a:t>президентом Р.Ф.</a:t>
            </a:r>
          </a:p>
          <a:p>
            <a:pPr>
              <a:buNone/>
            </a:pPr>
            <a:r>
              <a:rPr lang="ru-RU" sz="8000" b="1" i="1" dirty="0" smtClean="0">
                <a:solidFill>
                  <a:srgbClr val="92D050"/>
                </a:solidFill>
              </a:rPr>
              <a:t>Владимиром Владимировичем Путиным </a:t>
            </a:r>
            <a:endParaRPr lang="ru-RU" sz="8000" b="1" i="1" dirty="0">
              <a:solidFill>
                <a:srgbClr val="92D05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lnSpcReduction="10000"/>
          </a:bodyPr>
          <a:lstStyle/>
          <a:p>
            <a:pPr algn="ctr">
              <a:lnSpc>
                <a:spcPct val="80000"/>
              </a:lnSpc>
              <a:buNone/>
            </a:pPr>
            <a:r>
              <a:rPr lang="ru-RU" sz="1600" b="1" i="1" dirty="0" smtClean="0"/>
              <a:t>Ушел Расул – поэт и гражданин.</a:t>
            </a:r>
            <a:br>
              <a:rPr lang="ru-RU" sz="1600" b="1" i="1" dirty="0" smtClean="0"/>
            </a:br>
            <a:r>
              <a:rPr lang="ru-RU" sz="1600" b="1" i="1" dirty="0" smtClean="0"/>
              <a:t>Ушел Расул – не дописал поэму.</a:t>
            </a:r>
            <a:br>
              <a:rPr lang="ru-RU" sz="1600" b="1" i="1" dirty="0" smtClean="0"/>
            </a:br>
            <a:r>
              <a:rPr lang="ru-RU" sz="1600" b="1" i="1" dirty="0" smtClean="0"/>
              <a:t>Народа своего великий сын,</a:t>
            </a:r>
            <a:br>
              <a:rPr lang="ru-RU" sz="1600" b="1" i="1" dirty="0" smtClean="0"/>
            </a:br>
            <a:r>
              <a:rPr lang="ru-RU" sz="1600" b="1" i="1" dirty="0" smtClean="0"/>
              <a:t>Талантом победивший время.</a:t>
            </a:r>
            <a:br>
              <a:rPr lang="ru-RU" sz="1600" b="1" i="1" dirty="0" smtClean="0"/>
            </a:br>
            <a:r>
              <a:rPr lang="ru-RU" sz="1600" b="1" i="1" dirty="0" smtClean="0"/>
              <a:t>Своим пером он открывал нам суть</a:t>
            </a:r>
            <a:br>
              <a:rPr lang="ru-RU" sz="1600" b="1" i="1" dirty="0" smtClean="0"/>
            </a:br>
            <a:r>
              <a:rPr lang="ru-RU" sz="1600" b="1" i="1" dirty="0" smtClean="0"/>
              <a:t>Любви к отчизне, женщине и дому.</a:t>
            </a:r>
            <a:br>
              <a:rPr lang="ru-RU" sz="1600" b="1" i="1" dirty="0" smtClean="0"/>
            </a:br>
            <a:r>
              <a:rPr lang="ru-RU" sz="1600" b="1" i="1" dirty="0" smtClean="0"/>
              <a:t>Горячим словом проложил нам путь</a:t>
            </a:r>
            <a:br>
              <a:rPr lang="ru-RU" sz="1600" b="1" i="1" dirty="0" smtClean="0"/>
            </a:br>
            <a:r>
              <a:rPr lang="ru-RU" sz="1600" b="1" i="1" dirty="0" smtClean="0"/>
              <a:t>К достойной жизни, к очагу родному.</a:t>
            </a:r>
            <a:br>
              <a:rPr lang="ru-RU" sz="1600" b="1" i="1" dirty="0" smtClean="0"/>
            </a:br>
            <a:r>
              <a:rPr lang="ru-RU" sz="1600" b="1" i="1" dirty="0" smtClean="0"/>
              <a:t>Со звездами он сравнивал людей,</a:t>
            </a:r>
            <a:br>
              <a:rPr lang="ru-RU" sz="1600" b="1" i="1" dirty="0" smtClean="0"/>
            </a:br>
            <a:r>
              <a:rPr lang="ru-RU" sz="1600" b="1" i="1" dirty="0" smtClean="0"/>
              <a:t>Век украшая яркими стихами.</a:t>
            </a:r>
            <a:br>
              <a:rPr lang="ru-RU" sz="1600" b="1" i="1" dirty="0" smtClean="0"/>
            </a:br>
            <a:r>
              <a:rPr lang="ru-RU" sz="1600" b="1" i="1" dirty="0" smtClean="0"/>
              <a:t>И «Остров женщин», что поэт воспел,</a:t>
            </a:r>
            <a:br>
              <a:rPr lang="ru-RU" sz="1600" b="1" i="1" dirty="0" smtClean="0"/>
            </a:br>
            <a:r>
              <a:rPr lang="ru-RU" sz="1600" b="1" i="1" dirty="0" smtClean="0"/>
              <a:t>Теперь его оплакивает с нами, </a:t>
            </a:r>
            <a:br>
              <a:rPr lang="ru-RU" sz="1600" b="1" i="1" dirty="0" smtClean="0"/>
            </a:br>
            <a:r>
              <a:rPr lang="ru-RU" sz="1600" b="1" i="1" dirty="0" smtClean="0"/>
              <a:t>И каждый раз, услышав журавлей, </a:t>
            </a:r>
            <a:br>
              <a:rPr lang="ru-RU" sz="1600" b="1" i="1" dirty="0" smtClean="0"/>
            </a:br>
            <a:r>
              <a:rPr lang="ru-RU" sz="1600" b="1" i="1" dirty="0" smtClean="0"/>
              <a:t>Мы замолчим, Расула вспоминая.</a:t>
            </a:r>
            <a:br>
              <a:rPr lang="ru-RU" sz="1600" b="1" i="1" dirty="0" smtClean="0"/>
            </a:br>
            <a:r>
              <a:rPr lang="ru-RU" sz="1600" b="1" i="1" dirty="0" smtClean="0"/>
              <a:t>Как будто всех оставшихся людей</a:t>
            </a:r>
            <a:br>
              <a:rPr lang="ru-RU" sz="1600" b="1" i="1" dirty="0" smtClean="0"/>
            </a:br>
            <a:r>
              <a:rPr lang="ru-RU" sz="1600" b="1" i="1" dirty="0" smtClean="0"/>
              <a:t>Он песней журавлиной окликает.</a:t>
            </a:r>
            <a:br>
              <a:rPr lang="ru-RU" sz="1600" b="1" i="1" dirty="0" smtClean="0"/>
            </a:br>
            <a:r>
              <a:rPr lang="ru-RU" sz="1600" b="1" i="1" dirty="0" smtClean="0"/>
              <a:t>Оделась в траур родина певца,</a:t>
            </a:r>
            <a:br>
              <a:rPr lang="ru-RU" sz="1600" b="1" i="1" dirty="0" smtClean="0"/>
            </a:br>
            <a:r>
              <a:rPr lang="ru-RU" sz="1600" b="1" i="1" dirty="0" smtClean="0"/>
              <a:t>И вся Россия, и Москва – в печали.</a:t>
            </a:r>
            <a:br>
              <a:rPr lang="ru-RU" sz="1600" b="1" i="1" dirty="0" smtClean="0"/>
            </a:br>
            <a:r>
              <a:rPr lang="ru-RU" sz="1600" b="1" i="1" dirty="0" smtClean="0"/>
              <a:t>И слезы льют дождями небеса,</a:t>
            </a:r>
            <a:br>
              <a:rPr lang="ru-RU" sz="1600" b="1" i="1" dirty="0" smtClean="0"/>
            </a:br>
            <a:r>
              <a:rPr lang="ru-RU" sz="1600" b="1" i="1" dirty="0" smtClean="0"/>
              <a:t>В последний путь Расула провожая.</a:t>
            </a:r>
            <a:br>
              <a:rPr lang="ru-RU" sz="1600" b="1" i="1" dirty="0" smtClean="0"/>
            </a:br>
            <a:r>
              <a:rPr lang="ru-RU" sz="1600" b="1" i="1" dirty="0" smtClean="0"/>
              <a:t>Исполнив до конца сыновний долг,</a:t>
            </a:r>
            <a:br>
              <a:rPr lang="ru-RU" sz="1600" b="1" i="1" dirty="0" smtClean="0"/>
            </a:br>
            <a:endParaRPr lang="ru-RU" sz="1600" b="1" i="1" dirty="0" smtClean="0"/>
          </a:p>
          <a:p>
            <a:pPr algn="ctr">
              <a:lnSpc>
                <a:spcPct val="80000"/>
              </a:lnSpc>
              <a:buNone/>
            </a:pPr>
            <a:r>
              <a:rPr lang="ru-RU" sz="1600" b="1" i="1" dirty="0" smtClean="0"/>
              <a:t>Ушел Расул.</a:t>
            </a:r>
            <a:br>
              <a:rPr lang="ru-RU" sz="1600" b="1" i="1" dirty="0" smtClean="0"/>
            </a:br>
            <a:r>
              <a:rPr lang="ru-RU" sz="1600" b="1" i="1" dirty="0" smtClean="0"/>
              <a:t>Но будет вечно с нами</a:t>
            </a:r>
            <a:br>
              <a:rPr lang="ru-RU" sz="1600" b="1" i="1" dirty="0" smtClean="0"/>
            </a:br>
            <a:r>
              <a:rPr lang="ru-RU" sz="1600" b="1" i="1" dirty="0" smtClean="0"/>
              <a:t>Его поэзия, его высокий слог –</a:t>
            </a:r>
            <a:br>
              <a:rPr lang="ru-RU" sz="1600" b="1" i="1" dirty="0" smtClean="0"/>
            </a:br>
            <a:r>
              <a:rPr lang="ru-RU" sz="1600" b="1" i="1" dirty="0" smtClean="0"/>
              <a:t>Немеркнущая слава Дагестана.</a:t>
            </a:r>
            <a:br>
              <a:rPr lang="ru-RU" sz="1600" b="1" i="1" dirty="0" smtClean="0"/>
            </a:br>
            <a:r>
              <a:rPr lang="ru-RU" sz="1600" b="1" i="1" dirty="0" smtClean="0"/>
              <a:t>Прощай, Расул </a:t>
            </a:r>
            <a:r>
              <a:rPr lang="ru-RU" sz="1600" b="1" i="1" dirty="0" err="1" smtClean="0"/>
              <a:t>Гамзатович</a:t>
            </a:r>
            <a:r>
              <a:rPr lang="ru-RU" sz="1600" b="1" i="1" dirty="0" smtClean="0"/>
              <a:t> Гамзатов,</a:t>
            </a:r>
            <a:br>
              <a:rPr lang="ru-RU" sz="1600" b="1" i="1" dirty="0" smtClean="0"/>
            </a:br>
            <a:r>
              <a:rPr lang="ru-RU" sz="1600" b="1" i="1" dirty="0" smtClean="0"/>
              <a:t>Достойный сын </a:t>
            </a:r>
            <a:r>
              <a:rPr lang="ru-RU" sz="1600" b="1" i="1" dirty="0" err="1" smtClean="0"/>
              <a:t>Гамзата</a:t>
            </a:r>
            <a:r>
              <a:rPr lang="ru-RU" sz="1600" b="1" i="1" dirty="0" smtClean="0"/>
              <a:t> из </a:t>
            </a:r>
            <a:r>
              <a:rPr lang="ru-RU" sz="1600" b="1" i="1" dirty="0" err="1" smtClean="0"/>
              <a:t>Цада</a:t>
            </a:r>
            <a:r>
              <a:rPr lang="ru-RU" sz="1600" b="1" i="1" dirty="0" smtClean="0"/>
              <a:t>,</a:t>
            </a:r>
            <a:br>
              <a:rPr lang="ru-RU" sz="1600" b="1" i="1" dirty="0" smtClean="0"/>
            </a:br>
            <a:r>
              <a:rPr lang="ru-RU" sz="1600" b="1" i="1" dirty="0" smtClean="0"/>
              <a:t>Любимый сын России, Дагестана,</a:t>
            </a:r>
            <a:br>
              <a:rPr lang="ru-RU" sz="1600" b="1" i="1" dirty="0" smtClean="0"/>
            </a:br>
            <a:r>
              <a:rPr lang="ru-RU" sz="1600" b="1" i="1" dirty="0" smtClean="0"/>
              <a:t>Тебя мы не забудем никогда.</a:t>
            </a:r>
            <a:br>
              <a:rPr lang="ru-RU" sz="1600" b="1" i="1" dirty="0" smtClean="0"/>
            </a:br>
            <a:r>
              <a:rPr lang="ru-RU" sz="1600" b="1" i="1" dirty="0" smtClean="0"/>
              <a:t>А впрочем, не прощай</a:t>
            </a:r>
            <a:br>
              <a:rPr lang="ru-RU" sz="1600" b="1" i="1" dirty="0" smtClean="0"/>
            </a:br>
            <a:r>
              <a:rPr lang="ru-RU" sz="1600" b="1" i="1" dirty="0" smtClean="0"/>
              <a:t>И если встречу</a:t>
            </a:r>
            <a:br>
              <a:rPr lang="ru-RU" sz="1600" b="1" i="1" dirty="0" smtClean="0"/>
            </a:br>
            <a:r>
              <a:rPr lang="ru-RU" sz="1600" b="1" i="1" dirty="0" smtClean="0"/>
              <a:t>Подарит нам далекий мир иной,</a:t>
            </a:r>
            <a:br>
              <a:rPr lang="ru-RU" sz="1600" b="1" i="1" dirty="0" smtClean="0"/>
            </a:br>
            <a:r>
              <a:rPr lang="ru-RU" sz="1600" b="1" i="1" dirty="0" smtClean="0"/>
              <a:t>Пусть не лишит Всевышний дара речи,</a:t>
            </a:r>
            <a:br>
              <a:rPr lang="ru-RU" sz="1600" b="1" i="1" dirty="0" smtClean="0"/>
            </a:br>
            <a:r>
              <a:rPr lang="ru-RU" sz="1600" b="1" i="1" dirty="0" smtClean="0"/>
              <a:t>Чтоб песню спеть о родине с тобой.</a:t>
            </a:r>
          </a:p>
          <a:p>
            <a:pPr>
              <a:lnSpc>
                <a:spcPct val="80000"/>
              </a:lnSpc>
              <a:buNone/>
            </a:pPr>
            <a:r>
              <a:rPr lang="ru-RU" sz="1600" b="1" i="1" dirty="0" smtClean="0">
                <a:solidFill>
                  <a:schemeClr val="accent6">
                    <a:lumMod val="25000"/>
                  </a:schemeClr>
                </a:solidFill>
              </a:rPr>
              <a:t>                                                </a:t>
            </a:r>
            <a:r>
              <a:rPr lang="ru-RU" sz="1600" b="1" i="1" dirty="0" err="1" smtClean="0">
                <a:solidFill>
                  <a:schemeClr val="accent6">
                    <a:lumMod val="25000"/>
                  </a:schemeClr>
                </a:solidFill>
              </a:rPr>
              <a:t>Ширухан</a:t>
            </a:r>
            <a:r>
              <a:rPr lang="ru-RU" sz="1600" b="1" i="1" dirty="0" smtClean="0">
                <a:solidFill>
                  <a:schemeClr val="accent6">
                    <a:lumMod val="25000"/>
                  </a:schemeClr>
                </a:solidFill>
              </a:rPr>
              <a:t> </a:t>
            </a:r>
            <a:r>
              <a:rPr lang="ru-RU" sz="1600" b="1" i="1" dirty="0" err="1" smtClean="0">
                <a:solidFill>
                  <a:schemeClr val="accent6">
                    <a:lumMod val="25000"/>
                  </a:schemeClr>
                </a:solidFill>
              </a:rPr>
              <a:t>Гаджимурадов</a:t>
            </a:r>
            <a:endParaRPr lang="ru-RU" sz="1600" b="1" i="1" dirty="0" smtClean="0">
              <a:solidFill>
                <a:schemeClr val="accent6">
                  <a:lumMod val="25000"/>
                </a:schemeClr>
              </a:solidFill>
            </a:endParaRPr>
          </a:p>
          <a:p>
            <a:endParaRPr lang="ru-RU" dirty="0"/>
          </a:p>
        </p:txBody>
      </p:sp>
      <p:pic>
        <p:nvPicPr>
          <p:cNvPr id="4" name="Рисунок 3" descr="http://chtoby-pomnili.com/preview.php?width=max&amp;dir=169&amp;id=17.jpg"/>
          <p:cNvPicPr/>
          <p:nvPr/>
        </p:nvPicPr>
        <p:blipFill>
          <a:blip r:embed="rId2" cstate="print"/>
          <a:srcRect/>
          <a:stretch>
            <a:fillRect/>
          </a:stretch>
        </p:blipFill>
        <p:spPr bwMode="auto">
          <a:xfrm>
            <a:off x="6804248" y="3429000"/>
            <a:ext cx="2339752" cy="3429000"/>
          </a:xfrm>
          <a:prstGeom prst="rect">
            <a:avLst/>
          </a:prstGeom>
          <a:noFill/>
          <a:ln w="9525">
            <a:noFill/>
            <a:miter lim="800000"/>
            <a:headEnd/>
            <a:tailEnd/>
          </a:ln>
        </p:spPr>
      </p:pic>
    </p:spTree>
  </p:cSld>
  <p:clrMapOvr>
    <a:masterClrMapping/>
  </p:clrMapOvr>
  <p:transition>
    <p:newsflash/>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endParaRPr lang="ru-RU" dirty="0"/>
          </a:p>
        </p:txBody>
      </p:sp>
      <p:pic>
        <p:nvPicPr>
          <p:cNvPr id="6146" name="Picture 2" descr="C:\Users\1\Desktop\a46a13978268ed3359a0855a5100d1d2.jpg"/>
          <p:cNvPicPr>
            <a:picLocks noChangeAspect="1" noChangeArrowheads="1"/>
          </p:cNvPicPr>
          <p:nvPr/>
        </p:nvPicPr>
        <p:blipFill>
          <a:blip r:embed="rId2" cstate="print"/>
          <a:srcRect/>
          <a:stretch>
            <a:fillRect/>
          </a:stretch>
        </p:blipFill>
        <p:spPr bwMode="auto">
          <a:xfrm>
            <a:off x="0" y="91440"/>
            <a:ext cx="9144000" cy="676656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endParaRPr lang="ru-RU" dirty="0"/>
          </a:p>
        </p:txBody>
      </p:sp>
      <p:pic>
        <p:nvPicPr>
          <p:cNvPr id="7170" name="Picture 2" descr="C:\Users\1\Desktop\ac60e6ecd397d5ee10b3366bb714b4b2.jpg"/>
          <p:cNvPicPr>
            <a:picLocks noChangeAspect="1" noChangeArrowheads="1"/>
          </p:cNvPicPr>
          <p:nvPr/>
        </p:nvPicPr>
        <p:blipFill>
          <a:blip r:embed="rId2" cstate="print"/>
          <a:srcRect/>
          <a:stretch>
            <a:fillRect/>
          </a:stretch>
        </p:blipFill>
        <p:spPr bwMode="auto">
          <a:xfrm>
            <a:off x="48528" y="0"/>
            <a:ext cx="9106893" cy="68580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idx="1"/>
          </p:nvPr>
        </p:nvSpPr>
        <p:spPr>
          <a:xfrm>
            <a:off x="0" y="0"/>
            <a:ext cx="9144000" cy="6858000"/>
          </a:xfrm>
        </p:spPr>
        <p:txBody>
          <a:bodyPr/>
          <a:lstStyle/>
          <a:p>
            <a:pPr>
              <a:buNone/>
            </a:pPr>
            <a:r>
              <a:rPr lang="ru-RU" b="1" i="1" dirty="0" smtClean="0"/>
              <a:t>… Его нельзя не любить:</a:t>
            </a:r>
            <a:endParaRPr lang="ru-RU" dirty="0" smtClean="0"/>
          </a:p>
          <a:p>
            <a:pPr>
              <a:buNone/>
            </a:pPr>
            <a:r>
              <a:rPr lang="ru-RU" b="1" i="1" dirty="0" smtClean="0"/>
              <a:t>Он теплый, </a:t>
            </a:r>
          </a:p>
          <a:p>
            <a:pPr>
              <a:buNone/>
            </a:pPr>
            <a:r>
              <a:rPr lang="ru-RU" b="1" i="1" dirty="0" smtClean="0"/>
              <a:t>как солнечный день в горах,</a:t>
            </a:r>
          </a:p>
          <a:p>
            <a:pPr>
              <a:buNone/>
            </a:pPr>
            <a:r>
              <a:rPr lang="ru-RU" b="1" i="1" dirty="0" smtClean="0"/>
              <a:t> он весёлый, </a:t>
            </a:r>
          </a:p>
          <a:p>
            <a:pPr>
              <a:buNone/>
            </a:pPr>
            <a:r>
              <a:rPr lang="ru-RU" b="1" i="1" dirty="0" smtClean="0"/>
              <a:t>словно стремительный горный ручеёк,</a:t>
            </a:r>
          </a:p>
          <a:p>
            <a:pPr>
              <a:buNone/>
            </a:pPr>
            <a:r>
              <a:rPr lang="ru-RU" b="1" i="1" dirty="0" smtClean="0"/>
              <a:t> он смелый, </a:t>
            </a:r>
          </a:p>
          <a:p>
            <a:pPr>
              <a:buNone/>
            </a:pPr>
            <a:r>
              <a:rPr lang="ru-RU" b="1" i="1" dirty="0" smtClean="0"/>
              <a:t>словно крылатый </a:t>
            </a:r>
          </a:p>
          <a:p>
            <a:pPr>
              <a:buNone/>
            </a:pPr>
            <a:r>
              <a:rPr lang="ru-RU" b="1" i="1" dirty="0" smtClean="0"/>
              <a:t>горный орел,</a:t>
            </a:r>
          </a:p>
          <a:p>
            <a:pPr>
              <a:buNone/>
            </a:pPr>
            <a:r>
              <a:rPr lang="ru-RU" b="1" i="1" dirty="0" smtClean="0"/>
              <a:t> добр и нежен, </a:t>
            </a:r>
          </a:p>
          <a:p>
            <a:pPr>
              <a:buNone/>
            </a:pPr>
            <a:r>
              <a:rPr lang="ru-RU" b="1" i="1" dirty="0" smtClean="0"/>
              <a:t>словно горный олень…</a:t>
            </a:r>
            <a:endParaRPr lang="ru-RU" dirty="0" smtClean="0"/>
          </a:p>
          <a:p>
            <a:pPr>
              <a:buNone/>
            </a:pPr>
            <a:r>
              <a:rPr lang="ru-RU" b="1" i="1" dirty="0" smtClean="0"/>
              <a:t>    </a:t>
            </a:r>
          </a:p>
          <a:p>
            <a:pPr>
              <a:buNone/>
            </a:pPr>
            <a:r>
              <a:rPr lang="ru-RU" b="1" i="1" dirty="0" smtClean="0">
                <a:solidFill>
                  <a:srgbClr val="00B050"/>
                </a:solidFill>
              </a:rPr>
              <a:t>            </a:t>
            </a:r>
            <a:r>
              <a:rPr lang="ru-RU" b="1" i="1" dirty="0" err="1" smtClean="0">
                <a:solidFill>
                  <a:srgbClr val="00B050"/>
                </a:solidFill>
              </a:rPr>
              <a:t>Эдуардос</a:t>
            </a:r>
            <a:r>
              <a:rPr lang="ru-RU" b="1" i="1" dirty="0" smtClean="0">
                <a:solidFill>
                  <a:srgbClr val="00B050"/>
                </a:solidFill>
              </a:rPr>
              <a:t>  </a:t>
            </a:r>
          </a:p>
          <a:p>
            <a:pPr>
              <a:buNone/>
            </a:pPr>
            <a:r>
              <a:rPr lang="ru-RU" b="1" i="1" dirty="0" smtClean="0">
                <a:solidFill>
                  <a:srgbClr val="00B050"/>
                </a:solidFill>
              </a:rPr>
              <a:t>         </a:t>
            </a:r>
            <a:r>
              <a:rPr lang="ru-RU" b="1" i="1" dirty="0" err="1" smtClean="0">
                <a:solidFill>
                  <a:srgbClr val="00B050"/>
                </a:solidFill>
              </a:rPr>
              <a:t>Межелайтис</a:t>
            </a:r>
            <a:endParaRPr lang="ru-RU" dirty="0">
              <a:solidFill>
                <a:srgbClr val="00B050"/>
              </a:solidFill>
            </a:endParaRPr>
          </a:p>
        </p:txBody>
      </p:sp>
      <p:pic>
        <p:nvPicPr>
          <p:cNvPr id="9" name="Рисунок 8" descr="могила Р. Гамзатова, фото Виталия Грицана"/>
          <p:cNvPicPr/>
          <p:nvPr/>
        </p:nvPicPr>
        <p:blipFill>
          <a:blip r:embed="rId2" cstate="print"/>
          <a:srcRect/>
          <a:stretch>
            <a:fillRect/>
          </a:stretch>
        </p:blipFill>
        <p:spPr bwMode="auto">
          <a:xfrm>
            <a:off x="4860032" y="2492896"/>
            <a:ext cx="4283969" cy="436510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fontScale="70000" lnSpcReduction="20000"/>
          </a:bodyPr>
          <a:lstStyle/>
          <a:p>
            <a:pPr>
              <a:buNone/>
            </a:pPr>
            <a:r>
              <a:rPr lang="ru-RU" b="1" i="1" dirty="0" smtClean="0">
                <a:solidFill>
                  <a:srgbClr val="FFFF00"/>
                </a:solidFill>
              </a:rPr>
              <a:t>     Народный поэт Дагестана</a:t>
            </a:r>
            <a:br>
              <a:rPr lang="ru-RU" b="1" i="1" dirty="0" smtClean="0">
                <a:solidFill>
                  <a:srgbClr val="FFFF00"/>
                </a:solidFill>
              </a:rPr>
            </a:br>
            <a:r>
              <a:rPr lang="ru-RU" b="1" i="1" dirty="0" smtClean="0">
                <a:solidFill>
                  <a:srgbClr val="FFFF00"/>
                </a:solidFill>
              </a:rPr>
              <a:t>Герой Социалистического труда</a:t>
            </a:r>
            <a:br>
              <a:rPr lang="ru-RU" b="1" i="1" dirty="0" smtClean="0">
                <a:solidFill>
                  <a:srgbClr val="FFFF00"/>
                </a:solidFill>
              </a:rPr>
            </a:br>
            <a:r>
              <a:rPr lang="ru-RU" b="1" i="1" dirty="0" smtClean="0">
                <a:solidFill>
                  <a:srgbClr val="FFFF00"/>
                </a:solidFill>
              </a:rPr>
              <a:t>Кавалер четырех орденов Ленина</a:t>
            </a:r>
            <a:br>
              <a:rPr lang="ru-RU" b="1" i="1" dirty="0" smtClean="0">
                <a:solidFill>
                  <a:srgbClr val="FFFF00"/>
                </a:solidFill>
              </a:rPr>
            </a:br>
            <a:r>
              <a:rPr lang="ru-RU" b="1" i="1" dirty="0" smtClean="0">
                <a:solidFill>
                  <a:srgbClr val="FFFF00"/>
                </a:solidFill>
              </a:rPr>
              <a:t>Кавалер ордена Октябрьской Революции</a:t>
            </a:r>
            <a:br>
              <a:rPr lang="ru-RU" b="1" i="1" dirty="0" smtClean="0">
                <a:solidFill>
                  <a:srgbClr val="FFFF00"/>
                </a:solidFill>
              </a:rPr>
            </a:br>
            <a:r>
              <a:rPr lang="ru-RU" b="1" i="1" dirty="0" smtClean="0">
                <a:solidFill>
                  <a:srgbClr val="FFFF00"/>
                </a:solidFill>
              </a:rPr>
              <a:t>Кавалер трех орденов Трудового Красного Знамени</a:t>
            </a:r>
            <a:br>
              <a:rPr lang="ru-RU" b="1" i="1" dirty="0" smtClean="0">
                <a:solidFill>
                  <a:srgbClr val="FFFF00"/>
                </a:solidFill>
              </a:rPr>
            </a:br>
            <a:r>
              <a:rPr lang="ru-RU" b="1" i="1" dirty="0" smtClean="0">
                <a:solidFill>
                  <a:srgbClr val="FFFF00"/>
                </a:solidFill>
              </a:rPr>
              <a:t>Кавалер ордена Дружбы народов</a:t>
            </a:r>
            <a:br>
              <a:rPr lang="ru-RU" b="1" i="1" dirty="0" smtClean="0">
                <a:solidFill>
                  <a:srgbClr val="FFFF00"/>
                </a:solidFill>
              </a:rPr>
            </a:br>
            <a:r>
              <a:rPr lang="ru-RU" b="1" i="1" dirty="0" smtClean="0">
                <a:solidFill>
                  <a:srgbClr val="FFFF00"/>
                </a:solidFill>
              </a:rPr>
              <a:t>Кавалер ордена «За заслуги перед Отечеством»</a:t>
            </a:r>
            <a:br>
              <a:rPr lang="ru-RU" b="1" i="1" dirty="0" smtClean="0">
                <a:solidFill>
                  <a:srgbClr val="FFFF00"/>
                </a:solidFill>
              </a:rPr>
            </a:br>
            <a:r>
              <a:rPr lang="ru-RU" b="1" i="1" dirty="0" smtClean="0">
                <a:solidFill>
                  <a:srgbClr val="FFFF00"/>
                </a:solidFill>
              </a:rPr>
              <a:t>Кавалер ордена Петра Великого</a:t>
            </a:r>
            <a:br>
              <a:rPr lang="ru-RU" b="1" i="1" dirty="0" smtClean="0">
                <a:solidFill>
                  <a:srgbClr val="FFFF00"/>
                </a:solidFill>
              </a:rPr>
            </a:br>
            <a:r>
              <a:rPr lang="ru-RU" b="1" i="1" dirty="0" smtClean="0">
                <a:solidFill>
                  <a:srgbClr val="FFFF00"/>
                </a:solidFill>
              </a:rPr>
              <a:t>Кавалер болгарского ордена Кирилла и </a:t>
            </a:r>
            <a:r>
              <a:rPr lang="ru-RU" b="1" i="1" dirty="0" err="1" smtClean="0">
                <a:solidFill>
                  <a:srgbClr val="FFFF00"/>
                </a:solidFill>
              </a:rPr>
              <a:t>Мефодия</a:t>
            </a:r>
            <a:r>
              <a:rPr lang="ru-RU" b="1" i="1" dirty="0" smtClean="0">
                <a:solidFill>
                  <a:srgbClr val="FFFF00"/>
                </a:solidFill>
              </a:rPr>
              <a:t/>
            </a:r>
            <a:br>
              <a:rPr lang="ru-RU" b="1" i="1" dirty="0" smtClean="0">
                <a:solidFill>
                  <a:srgbClr val="FFFF00"/>
                </a:solidFill>
              </a:rPr>
            </a:br>
            <a:r>
              <a:rPr lang="ru-RU" b="1" i="1" dirty="0" smtClean="0">
                <a:solidFill>
                  <a:srgbClr val="FFFF00"/>
                </a:solidFill>
              </a:rPr>
              <a:t>Кавалер грузинского ордена «Золотое Руно»</a:t>
            </a:r>
            <a:br>
              <a:rPr lang="ru-RU" b="1" i="1" dirty="0" smtClean="0">
                <a:solidFill>
                  <a:srgbClr val="FFFF00"/>
                </a:solidFill>
              </a:rPr>
            </a:br>
            <a:r>
              <a:rPr lang="ru-RU" b="1" i="1" dirty="0" smtClean="0">
                <a:solidFill>
                  <a:srgbClr val="FFFF00"/>
                </a:solidFill>
              </a:rPr>
              <a:t>Лауреат Ленинской премии</a:t>
            </a:r>
            <a:br>
              <a:rPr lang="ru-RU" b="1" i="1" dirty="0" smtClean="0">
                <a:solidFill>
                  <a:srgbClr val="FFFF00"/>
                </a:solidFill>
              </a:rPr>
            </a:br>
            <a:r>
              <a:rPr lang="ru-RU" b="1" i="1" dirty="0" smtClean="0">
                <a:solidFill>
                  <a:srgbClr val="FFFF00"/>
                </a:solidFill>
              </a:rPr>
              <a:t>Лауреат Государственных премий СССР и РСФСР</a:t>
            </a:r>
            <a:br>
              <a:rPr lang="ru-RU" b="1" i="1" dirty="0" smtClean="0">
                <a:solidFill>
                  <a:srgbClr val="FFFF00"/>
                </a:solidFill>
              </a:rPr>
            </a:br>
            <a:r>
              <a:rPr lang="ru-RU" b="1" i="1" dirty="0" smtClean="0">
                <a:solidFill>
                  <a:srgbClr val="FFFF00"/>
                </a:solidFill>
              </a:rPr>
              <a:t>Лауреат международной премии «Лучший поэт XX века»</a:t>
            </a:r>
            <a:br>
              <a:rPr lang="ru-RU" b="1" i="1" dirty="0" smtClean="0">
                <a:solidFill>
                  <a:srgbClr val="FFFF00"/>
                </a:solidFill>
              </a:rPr>
            </a:br>
            <a:r>
              <a:rPr lang="ru-RU" b="1" i="1" dirty="0" smtClean="0">
                <a:solidFill>
                  <a:srgbClr val="FFFF00"/>
                </a:solidFill>
              </a:rPr>
              <a:t>Лауреат премии писателей Азии и Африки «Лотос»</a:t>
            </a:r>
            <a:br>
              <a:rPr lang="ru-RU" b="1" i="1" dirty="0" smtClean="0">
                <a:solidFill>
                  <a:srgbClr val="FFFF00"/>
                </a:solidFill>
              </a:rPr>
            </a:br>
            <a:r>
              <a:rPr lang="ru-RU" b="1" i="1" dirty="0" smtClean="0">
                <a:solidFill>
                  <a:srgbClr val="FFFF00"/>
                </a:solidFill>
              </a:rPr>
              <a:t>Лауреат премии </a:t>
            </a:r>
            <a:r>
              <a:rPr lang="ru-RU" b="1" i="1" dirty="0" err="1" smtClean="0">
                <a:solidFill>
                  <a:srgbClr val="FFFF00"/>
                </a:solidFill>
              </a:rPr>
              <a:t>Джавахарлала</a:t>
            </a:r>
            <a:r>
              <a:rPr lang="ru-RU" b="1" i="1" dirty="0" smtClean="0">
                <a:solidFill>
                  <a:srgbClr val="FFFF00"/>
                </a:solidFill>
              </a:rPr>
              <a:t> Неру</a:t>
            </a:r>
            <a:br>
              <a:rPr lang="ru-RU" b="1" i="1" dirty="0" smtClean="0">
                <a:solidFill>
                  <a:srgbClr val="FFFF00"/>
                </a:solidFill>
              </a:rPr>
            </a:br>
            <a:r>
              <a:rPr lang="ru-RU" b="1" i="1" dirty="0" smtClean="0">
                <a:solidFill>
                  <a:srgbClr val="FFFF00"/>
                </a:solidFill>
              </a:rPr>
              <a:t>Лауреат премии Фирдоуси</a:t>
            </a:r>
            <a:br>
              <a:rPr lang="ru-RU" b="1" i="1" dirty="0" smtClean="0">
                <a:solidFill>
                  <a:srgbClr val="FFFF00"/>
                </a:solidFill>
              </a:rPr>
            </a:br>
            <a:r>
              <a:rPr lang="ru-RU" b="1" i="1" dirty="0" smtClean="0">
                <a:solidFill>
                  <a:srgbClr val="FFFF00"/>
                </a:solidFill>
              </a:rPr>
              <a:t>Лауреат премии </a:t>
            </a:r>
            <a:r>
              <a:rPr lang="ru-RU" b="1" i="1" dirty="0" err="1" smtClean="0">
                <a:solidFill>
                  <a:srgbClr val="FFFF00"/>
                </a:solidFill>
              </a:rPr>
              <a:t>Христо</a:t>
            </a:r>
            <a:r>
              <a:rPr lang="ru-RU" b="1" i="1" dirty="0" smtClean="0">
                <a:solidFill>
                  <a:srgbClr val="FFFF00"/>
                </a:solidFill>
              </a:rPr>
              <a:t> </a:t>
            </a:r>
            <a:r>
              <a:rPr lang="ru-RU" b="1" i="1" dirty="0" err="1" smtClean="0">
                <a:solidFill>
                  <a:srgbClr val="FFFF00"/>
                </a:solidFill>
              </a:rPr>
              <a:t>Ботева</a:t>
            </a:r>
            <a:r>
              <a:rPr lang="ru-RU" b="1" i="1" dirty="0" smtClean="0">
                <a:solidFill>
                  <a:srgbClr val="FFFF00"/>
                </a:solidFill>
              </a:rPr>
              <a:t/>
            </a:r>
            <a:br>
              <a:rPr lang="ru-RU" b="1" i="1" dirty="0" smtClean="0">
                <a:solidFill>
                  <a:srgbClr val="FFFF00"/>
                </a:solidFill>
              </a:rPr>
            </a:br>
            <a:r>
              <a:rPr lang="ru-RU" b="1" i="1" dirty="0" smtClean="0">
                <a:solidFill>
                  <a:srgbClr val="FFFF00"/>
                </a:solidFill>
              </a:rPr>
              <a:t>Лауреат премии имени Михаила Шолохова</a:t>
            </a:r>
            <a:br>
              <a:rPr lang="ru-RU" b="1" i="1" dirty="0" smtClean="0">
                <a:solidFill>
                  <a:srgbClr val="FFFF00"/>
                </a:solidFill>
              </a:rPr>
            </a:br>
            <a:r>
              <a:rPr lang="ru-RU" b="1" i="1" dirty="0" smtClean="0">
                <a:solidFill>
                  <a:srgbClr val="FFFF00"/>
                </a:solidFill>
              </a:rPr>
              <a:t>Лауреат премии имени Михаила Лермонтова</a:t>
            </a:r>
            <a:br>
              <a:rPr lang="ru-RU" b="1" i="1" dirty="0" smtClean="0">
                <a:solidFill>
                  <a:srgbClr val="FFFF00"/>
                </a:solidFill>
              </a:rPr>
            </a:br>
            <a:r>
              <a:rPr lang="ru-RU" b="1" i="1" dirty="0" smtClean="0">
                <a:solidFill>
                  <a:srgbClr val="FFFF00"/>
                </a:solidFill>
              </a:rPr>
              <a:t>Лауреат премии имени Александра Фадеева</a:t>
            </a:r>
            <a:br>
              <a:rPr lang="ru-RU" b="1" i="1" dirty="0" smtClean="0">
                <a:solidFill>
                  <a:srgbClr val="FFFF00"/>
                </a:solidFill>
              </a:rPr>
            </a:br>
            <a:r>
              <a:rPr lang="ru-RU" b="1" i="1" dirty="0" smtClean="0">
                <a:solidFill>
                  <a:srgbClr val="FFFF00"/>
                </a:solidFill>
              </a:rPr>
              <a:t>Лауреат премии имени </a:t>
            </a:r>
            <a:r>
              <a:rPr lang="ru-RU" b="1" i="1" dirty="0" err="1" smtClean="0">
                <a:solidFill>
                  <a:srgbClr val="FFFF00"/>
                </a:solidFill>
              </a:rPr>
              <a:t>Батырая</a:t>
            </a:r>
            <a:r>
              <a:rPr lang="ru-RU" b="1" i="1" dirty="0" smtClean="0">
                <a:solidFill>
                  <a:srgbClr val="FFFF00"/>
                </a:solidFill>
              </a:rPr>
              <a:t/>
            </a:r>
            <a:br>
              <a:rPr lang="ru-RU" b="1" i="1" dirty="0" smtClean="0">
                <a:solidFill>
                  <a:srgbClr val="FFFF00"/>
                </a:solidFill>
              </a:rPr>
            </a:br>
            <a:r>
              <a:rPr lang="ru-RU" b="1" i="1" dirty="0" smtClean="0">
                <a:solidFill>
                  <a:srgbClr val="FFFF00"/>
                </a:solidFill>
              </a:rPr>
              <a:t>Лауреат премии имени </a:t>
            </a:r>
            <a:r>
              <a:rPr lang="ru-RU" b="1" i="1" dirty="0" err="1" smtClean="0">
                <a:solidFill>
                  <a:srgbClr val="FFFF00"/>
                </a:solidFill>
              </a:rPr>
              <a:t>Махмуда</a:t>
            </a:r>
            <a:r>
              <a:rPr lang="ru-RU" b="1" i="1" dirty="0" smtClean="0">
                <a:solidFill>
                  <a:srgbClr val="FFFF00"/>
                </a:solidFill>
              </a:rPr>
              <a:t/>
            </a:r>
            <a:br>
              <a:rPr lang="ru-RU" b="1" i="1" dirty="0" smtClean="0">
                <a:solidFill>
                  <a:srgbClr val="FFFF00"/>
                </a:solidFill>
              </a:rPr>
            </a:br>
            <a:r>
              <a:rPr lang="ru-RU" b="1" i="1" dirty="0" smtClean="0">
                <a:solidFill>
                  <a:srgbClr val="FFFF00"/>
                </a:solidFill>
              </a:rPr>
              <a:t>Лауреат премии имени </a:t>
            </a:r>
            <a:r>
              <a:rPr lang="ru-RU" b="1" i="1" dirty="0" err="1" smtClean="0">
                <a:solidFill>
                  <a:srgbClr val="FFFF00"/>
                </a:solidFill>
              </a:rPr>
              <a:t>Гамзата</a:t>
            </a:r>
            <a:r>
              <a:rPr lang="ru-RU" b="1" i="1" dirty="0" smtClean="0">
                <a:solidFill>
                  <a:srgbClr val="FFFF00"/>
                </a:solidFill>
              </a:rPr>
              <a:t> </a:t>
            </a:r>
            <a:r>
              <a:rPr lang="ru-RU" b="1" i="1" dirty="0" err="1" smtClean="0">
                <a:solidFill>
                  <a:srgbClr val="FFFF00"/>
                </a:solidFill>
              </a:rPr>
              <a:t>Цадасы</a:t>
            </a:r>
            <a:r>
              <a:rPr lang="ru-RU" i="1" dirty="0" smtClean="0">
                <a:solidFill>
                  <a:srgbClr val="FFFF00"/>
                </a:solidFill>
              </a:rPr>
              <a:t> </a:t>
            </a:r>
            <a:r>
              <a:rPr lang="ru-RU" dirty="0" smtClean="0"/>
              <a:t/>
            </a:r>
            <a:br>
              <a:rPr lang="ru-RU" dirty="0" smtClean="0"/>
            </a:br>
            <a:endParaRPr lang="ru-RU" dirty="0"/>
          </a:p>
        </p:txBody>
      </p:sp>
      <p:pic>
        <p:nvPicPr>
          <p:cNvPr id="4" name="Рисунок 3" descr="http://chtoby-pomnili.com/preview.php?width=max&amp;dir=169&amp;id=01.jpg"/>
          <p:cNvPicPr/>
          <p:nvPr/>
        </p:nvPicPr>
        <p:blipFill>
          <a:blip r:embed="rId2" cstate="print"/>
          <a:srcRect/>
          <a:stretch>
            <a:fillRect/>
          </a:stretch>
        </p:blipFill>
        <p:spPr bwMode="auto">
          <a:xfrm>
            <a:off x="6660232" y="4077072"/>
            <a:ext cx="2483768" cy="2780928"/>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a:buNone/>
            </a:pPr>
            <a:r>
              <a:rPr lang="ru-RU" sz="4800" b="1" i="1" dirty="0" smtClean="0">
                <a:latin typeface="+mj-lt"/>
              </a:rPr>
              <a:t> </a:t>
            </a:r>
            <a:r>
              <a:rPr lang="ru-RU" sz="4800" b="1" i="1" dirty="0" smtClean="0">
                <a:solidFill>
                  <a:srgbClr val="FFC000"/>
                </a:solidFill>
                <a:latin typeface="+mj-lt"/>
              </a:rPr>
              <a:t>Великий сын аварского народа,</a:t>
            </a:r>
          </a:p>
          <a:p>
            <a:pPr>
              <a:buNone/>
            </a:pPr>
            <a:r>
              <a:rPr lang="ru-RU" sz="4800" b="1" i="1" dirty="0" smtClean="0">
                <a:solidFill>
                  <a:srgbClr val="FFC000"/>
                </a:solidFill>
                <a:latin typeface="+mj-lt"/>
              </a:rPr>
              <a:t> Наследник он </a:t>
            </a:r>
            <a:r>
              <a:rPr lang="ru-RU" sz="4800" b="1" i="1" dirty="0" err="1" smtClean="0">
                <a:solidFill>
                  <a:srgbClr val="FFC000"/>
                </a:solidFill>
                <a:latin typeface="+mj-lt"/>
              </a:rPr>
              <a:t>Гамзат</a:t>
            </a:r>
            <a:r>
              <a:rPr lang="ru-RU" sz="4800" b="1" i="1" dirty="0" smtClean="0">
                <a:solidFill>
                  <a:srgbClr val="FFC000"/>
                </a:solidFill>
                <a:latin typeface="+mj-lt"/>
              </a:rPr>
              <a:t> из </a:t>
            </a:r>
            <a:r>
              <a:rPr lang="ru-RU" sz="4800" b="1" i="1" dirty="0" err="1" smtClean="0">
                <a:solidFill>
                  <a:srgbClr val="FFC000"/>
                </a:solidFill>
                <a:latin typeface="+mj-lt"/>
              </a:rPr>
              <a:t>Цада</a:t>
            </a:r>
            <a:r>
              <a:rPr lang="ru-RU" sz="4800" b="1" i="1" dirty="0" smtClean="0">
                <a:solidFill>
                  <a:srgbClr val="FFC000"/>
                </a:solidFill>
                <a:latin typeface="+mj-lt"/>
              </a:rPr>
              <a:t>.</a:t>
            </a:r>
          </a:p>
          <a:p>
            <a:pPr>
              <a:buNone/>
            </a:pPr>
            <a:r>
              <a:rPr lang="ru-RU" sz="4800" b="1" i="1" dirty="0" smtClean="0">
                <a:solidFill>
                  <a:srgbClr val="FFC000"/>
                </a:solidFill>
                <a:latin typeface="+mj-lt"/>
              </a:rPr>
              <a:t>  За все, достойно прожитые годы</a:t>
            </a:r>
          </a:p>
          <a:p>
            <a:pPr>
              <a:buNone/>
            </a:pPr>
            <a:r>
              <a:rPr lang="ru-RU" sz="4800" b="1" i="1" dirty="0" smtClean="0">
                <a:solidFill>
                  <a:srgbClr val="FFC000"/>
                </a:solidFill>
                <a:latin typeface="+mj-lt"/>
              </a:rPr>
              <a:t>  Горит его </a:t>
            </a:r>
          </a:p>
          <a:p>
            <a:pPr>
              <a:buNone/>
            </a:pPr>
            <a:r>
              <a:rPr lang="ru-RU" sz="4800" b="1" i="1" dirty="0" smtClean="0">
                <a:solidFill>
                  <a:srgbClr val="FFC000"/>
                </a:solidFill>
                <a:latin typeface="+mj-lt"/>
              </a:rPr>
              <a:t> Высокая Звезда!...</a:t>
            </a:r>
          </a:p>
          <a:p>
            <a:pPr>
              <a:buNone/>
            </a:pPr>
            <a:r>
              <a:rPr lang="ru-RU" sz="4800" b="1" i="1" dirty="0" smtClean="0">
                <a:latin typeface="+mj-lt"/>
              </a:rPr>
              <a:t> (Н.Миронова)</a:t>
            </a:r>
            <a:endParaRPr lang="ru-RU" sz="4800" b="1" i="1" dirty="0">
              <a:latin typeface="+mj-lt"/>
            </a:endParaRPr>
          </a:p>
        </p:txBody>
      </p:sp>
      <p:pic>
        <p:nvPicPr>
          <p:cNvPr id="4" name="Рисунок 3" descr="http://chtoby-pomnili.com/preview.php?width=max&amp;dir=169&amp;id=02.jpg"/>
          <p:cNvPicPr/>
          <p:nvPr/>
        </p:nvPicPr>
        <p:blipFill>
          <a:blip r:embed="rId2" cstate="print"/>
          <a:srcRect/>
          <a:stretch>
            <a:fillRect/>
          </a:stretch>
        </p:blipFill>
        <p:spPr bwMode="auto">
          <a:xfrm>
            <a:off x="5940152" y="3789040"/>
            <a:ext cx="3203848" cy="306896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Autofit/>
          </a:bodyPr>
          <a:lstStyle/>
          <a:p>
            <a:pPr>
              <a:lnSpc>
                <a:spcPct val="80000"/>
              </a:lnSpc>
              <a:buNone/>
              <a:defRPr/>
            </a:pPr>
            <a:r>
              <a:rPr lang="ru-RU" sz="4000" b="1" i="1" dirty="0" smtClean="0">
                <a:latin typeface="Cambria" pitchFamily="18" charset="0"/>
              </a:rPr>
              <a:t>Аварский поэт известен не только в нашей  стране, </a:t>
            </a:r>
          </a:p>
          <a:p>
            <a:pPr>
              <a:lnSpc>
                <a:spcPct val="80000"/>
              </a:lnSpc>
              <a:buNone/>
              <a:defRPr/>
            </a:pPr>
            <a:r>
              <a:rPr lang="ru-RU" sz="4000" b="1" i="1" dirty="0" smtClean="0">
                <a:latin typeface="Cambria" pitchFamily="18" charset="0"/>
              </a:rPr>
              <a:t>но и за рубежом. </a:t>
            </a:r>
          </a:p>
          <a:p>
            <a:pPr>
              <a:lnSpc>
                <a:spcPct val="80000"/>
              </a:lnSpc>
              <a:buNone/>
              <a:defRPr/>
            </a:pPr>
            <a:r>
              <a:rPr lang="ru-RU" sz="4000" b="1" i="1" dirty="0" smtClean="0">
                <a:latin typeface="Cambria" pitchFamily="18" charset="0"/>
              </a:rPr>
              <a:t>Вчитывайтесь в книги</a:t>
            </a:r>
          </a:p>
          <a:p>
            <a:pPr>
              <a:lnSpc>
                <a:spcPct val="80000"/>
              </a:lnSpc>
              <a:buNone/>
              <a:defRPr/>
            </a:pPr>
            <a:r>
              <a:rPr lang="ru-RU" sz="4000" b="1" i="1" dirty="0" smtClean="0">
                <a:solidFill>
                  <a:srgbClr val="00B050"/>
                </a:solidFill>
                <a:latin typeface="Cambria" pitchFamily="18" charset="0"/>
              </a:rPr>
              <a:t>                    Р.Гамзатова... </a:t>
            </a:r>
          </a:p>
          <a:p>
            <a:pPr>
              <a:lnSpc>
                <a:spcPct val="80000"/>
              </a:lnSpc>
              <a:buNone/>
              <a:defRPr/>
            </a:pPr>
            <a:r>
              <a:rPr lang="ru-RU" sz="4000" b="1" i="1" dirty="0" smtClean="0">
                <a:latin typeface="Cambria" pitchFamily="18" charset="0"/>
              </a:rPr>
              <a:t>Творчество Гамзатова</a:t>
            </a:r>
          </a:p>
          <a:p>
            <a:pPr>
              <a:lnSpc>
                <a:spcPct val="80000"/>
              </a:lnSpc>
              <a:buNone/>
              <a:defRPr/>
            </a:pPr>
            <a:r>
              <a:rPr lang="ru-RU" sz="4000" b="1" i="1" dirty="0" smtClean="0">
                <a:latin typeface="Cambria" pitchFamily="18" charset="0"/>
              </a:rPr>
              <a:t>напоминает огромную, многоводную реку, </a:t>
            </a:r>
          </a:p>
          <a:p>
            <a:pPr>
              <a:lnSpc>
                <a:spcPct val="80000"/>
              </a:lnSpc>
              <a:buNone/>
              <a:defRPr/>
            </a:pPr>
            <a:r>
              <a:rPr lang="ru-RU" sz="4000" b="1" i="1" dirty="0" smtClean="0">
                <a:latin typeface="Cambria" pitchFamily="18" charset="0"/>
              </a:rPr>
              <a:t>и всегда бывает такое ощущение, что не  переплывешь его, </a:t>
            </a:r>
          </a:p>
          <a:p>
            <a:pPr>
              <a:lnSpc>
                <a:spcPct val="80000"/>
              </a:lnSpc>
              <a:buNone/>
              <a:defRPr/>
            </a:pPr>
            <a:r>
              <a:rPr lang="ru-RU" sz="4000" b="1" i="1" dirty="0" smtClean="0">
                <a:latin typeface="Cambria" pitchFamily="18" charset="0"/>
              </a:rPr>
              <a:t>не постигнешь глубины. </a:t>
            </a:r>
          </a:p>
          <a:p>
            <a:pPr>
              <a:lnSpc>
                <a:spcPct val="80000"/>
              </a:lnSpc>
              <a:buNone/>
              <a:defRPr/>
            </a:pPr>
            <a:endParaRPr lang="ru-RU" sz="4000" b="1" i="1" dirty="0" smtClean="0">
              <a:latin typeface="Cambria" pitchFamily="18" charset="0"/>
            </a:endParaRPr>
          </a:p>
          <a:p>
            <a:pPr>
              <a:lnSpc>
                <a:spcPct val="80000"/>
              </a:lnSpc>
              <a:buNone/>
              <a:defRPr/>
            </a:pPr>
            <a:r>
              <a:rPr lang="ru-RU" sz="4000" b="1" i="1" dirty="0" smtClean="0">
                <a:latin typeface="Cambria" pitchFamily="18" charset="0"/>
              </a:rPr>
              <a:t>.</a:t>
            </a:r>
            <a:endParaRPr lang="ru-RU" sz="4000" dirty="0"/>
          </a:p>
        </p:txBody>
      </p:sp>
    </p:spTree>
  </p:cSld>
  <p:clrMapOvr>
    <a:masterClrMapping/>
  </p:clrMapOvr>
  <p:transition>
    <p:newsflash/>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a:buNone/>
            </a:pPr>
            <a:endParaRPr lang="ru-RU" sz="7200" b="1" i="1" dirty="0" smtClean="0">
              <a:solidFill>
                <a:srgbClr val="C00000"/>
              </a:solidFill>
            </a:endParaRPr>
          </a:p>
          <a:p>
            <a:pPr>
              <a:buNone/>
            </a:pPr>
            <a:endParaRPr lang="ru-RU" sz="7200" b="1" i="1" dirty="0" smtClean="0">
              <a:solidFill>
                <a:srgbClr val="C00000"/>
              </a:solidFill>
            </a:endParaRPr>
          </a:p>
          <a:p>
            <a:pPr>
              <a:buNone/>
            </a:pPr>
            <a:r>
              <a:rPr lang="ru-RU" sz="7200" b="1" i="1" dirty="0" smtClean="0">
                <a:solidFill>
                  <a:srgbClr val="C00000"/>
                </a:solidFill>
              </a:rPr>
              <a:t>   </a:t>
            </a:r>
            <a:r>
              <a:rPr lang="ru-RU" sz="7200" b="1" i="1" dirty="0" smtClean="0">
                <a:solidFill>
                  <a:srgbClr val="002060"/>
                </a:solidFill>
              </a:rPr>
              <a:t>Спасибо за урок !</a:t>
            </a:r>
            <a:endParaRPr lang="ru-RU" sz="7200" b="1" i="1" dirty="0">
              <a:solidFill>
                <a:srgbClr val="00206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3428992" y="188640"/>
            <a:ext cx="5715008" cy="6552728"/>
          </a:xfrm>
        </p:spPr>
        <p:txBody>
          <a:bodyPr>
            <a:normAutofit/>
          </a:bodyPr>
          <a:lstStyle/>
          <a:p>
            <a:pPr>
              <a:buNone/>
            </a:pPr>
            <a:r>
              <a:rPr lang="ru-RU" b="1" i="1" dirty="0" smtClean="0">
                <a:solidFill>
                  <a:schemeClr val="accent5">
                    <a:lumMod val="40000"/>
                    <a:lumOff val="60000"/>
                  </a:schemeClr>
                </a:solidFill>
                <a:effectLst>
                  <a:outerShdw blurRad="38100" dist="38100" dir="2700000" algn="tl">
                    <a:srgbClr val="000000">
                      <a:alpha val="43137"/>
                    </a:srgbClr>
                  </a:outerShdw>
                </a:effectLst>
              </a:rPr>
              <a:t>   </a:t>
            </a:r>
            <a:r>
              <a:rPr lang="ru-RU" b="1" i="1" dirty="0" smtClean="0">
                <a:solidFill>
                  <a:srgbClr val="00B050"/>
                </a:solidFill>
                <a:effectLst>
                  <a:outerShdw blurRad="38100" dist="38100" dir="2700000" algn="tl">
                    <a:srgbClr val="000000">
                      <a:alpha val="43137"/>
                    </a:srgbClr>
                  </a:outerShdw>
                </a:effectLst>
              </a:rPr>
              <a:t>Расул </a:t>
            </a:r>
            <a:r>
              <a:rPr lang="ru-RU" b="1" i="1" dirty="0" err="1" smtClean="0">
                <a:solidFill>
                  <a:srgbClr val="00B050"/>
                </a:solidFill>
                <a:effectLst>
                  <a:outerShdw blurRad="38100" dist="38100" dir="2700000" algn="tl">
                    <a:srgbClr val="000000">
                      <a:alpha val="43137"/>
                    </a:srgbClr>
                  </a:outerShdw>
                </a:effectLst>
              </a:rPr>
              <a:t>Гамзатович</a:t>
            </a:r>
            <a:r>
              <a:rPr lang="ru-RU" b="1" i="1" dirty="0" smtClean="0">
                <a:solidFill>
                  <a:srgbClr val="00B050"/>
                </a:solidFill>
                <a:effectLst>
                  <a:outerShdw blurRad="38100" dist="38100" dir="2700000" algn="tl">
                    <a:srgbClr val="000000">
                      <a:alpha val="43137"/>
                    </a:srgbClr>
                  </a:outerShdw>
                </a:effectLst>
              </a:rPr>
              <a:t> </a:t>
            </a:r>
            <a:r>
              <a:rPr lang="ru-RU" b="1" i="1" dirty="0" smtClean="0">
                <a:solidFill>
                  <a:schemeClr val="accent5">
                    <a:lumMod val="40000"/>
                    <a:lumOff val="60000"/>
                  </a:schemeClr>
                </a:solidFill>
                <a:effectLst>
                  <a:outerShdw blurRad="38100" dist="38100" dir="2700000" algn="tl">
                    <a:srgbClr val="000000">
                      <a:alpha val="43137"/>
                    </a:srgbClr>
                  </a:outerShdw>
                </a:effectLst>
              </a:rPr>
              <a:t>Гамзатов </a:t>
            </a:r>
          </a:p>
          <a:p>
            <a:pPr>
              <a:buNone/>
            </a:pPr>
            <a:r>
              <a:rPr lang="ru-RU" b="1" i="1" dirty="0" smtClean="0">
                <a:solidFill>
                  <a:schemeClr val="accent5">
                    <a:lumMod val="40000"/>
                    <a:lumOff val="60000"/>
                  </a:schemeClr>
                </a:solidFill>
                <a:effectLst>
                  <a:outerShdw blurRad="38100" dist="38100" dir="2700000" algn="tl">
                    <a:srgbClr val="000000">
                      <a:alpha val="43137"/>
                    </a:srgbClr>
                  </a:outerShdw>
                </a:effectLst>
              </a:rPr>
              <a:t>родился 8 сентября 1923 года в селении </a:t>
            </a:r>
            <a:r>
              <a:rPr lang="ru-RU" b="1" i="1" dirty="0" err="1" smtClean="0">
                <a:solidFill>
                  <a:schemeClr val="accent5">
                    <a:lumMod val="40000"/>
                    <a:lumOff val="60000"/>
                  </a:schemeClr>
                </a:solidFill>
                <a:effectLst>
                  <a:outerShdw blurRad="38100" dist="38100" dir="2700000" algn="tl">
                    <a:srgbClr val="000000">
                      <a:alpha val="43137"/>
                    </a:srgbClr>
                  </a:outerShdw>
                </a:effectLst>
              </a:rPr>
              <a:t>Цада</a:t>
            </a:r>
            <a:r>
              <a:rPr lang="ru-RU" b="1" i="1" dirty="0" smtClean="0">
                <a:solidFill>
                  <a:schemeClr val="accent5">
                    <a:lumMod val="40000"/>
                    <a:lumOff val="60000"/>
                  </a:schemeClr>
                </a:solidFill>
                <a:effectLst>
                  <a:outerShdw blurRad="38100" dist="38100" dir="2700000" algn="tl">
                    <a:srgbClr val="000000">
                      <a:alpha val="43137"/>
                    </a:srgbClr>
                  </a:outerShdw>
                </a:effectLst>
              </a:rPr>
              <a:t> </a:t>
            </a:r>
            <a:r>
              <a:rPr lang="ru-RU" b="1" i="1" dirty="0" err="1" smtClean="0">
                <a:solidFill>
                  <a:schemeClr val="accent5">
                    <a:lumMod val="40000"/>
                    <a:lumOff val="60000"/>
                  </a:schemeClr>
                </a:solidFill>
                <a:effectLst>
                  <a:outerShdw blurRad="38100" dist="38100" dir="2700000" algn="tl">
                    <a:srgbClr val="000000">
                      <a:alpha val="43137"/>
                    </a:srgbClr>
                  </a:outerShdw>
                </a:effectLst>
              </a:rPr>
              <a:t>Хунзахского</a:t>
            </a:r>
            <a:r>
              <a:rPr lang="ru-RU" b="1" i="1" dirty="0" smtClean="0">
                <a:solidFill>
                  <a:schemeClr val="accent5">
                    <a:lumMod val="40000"/>
                    <a:lumOff val="60000"/>
                  </a:schemeClr>
                </a:solidFill>
                <a:effectLst>
                  <a:outerShdw blurRad="38100" dist="38100" dir="2700000" algn="tl">
                    <a:srgbClr val="000000">
                      <a:alpha val="43137"/>
                    </a:srgbClr>
                  </a:outerShdw>
                </a:effectLst>
              </a:rPr>
              <a:t> района, </a:t>
            </a:r>
          </a:p>
          <a:p>
            <a:pPr>
              <a:buNone/>
            </a:pPr>
            <a:r>
              <a:rPr lang="ru-RU" b="1" i="1" dirty="0" smtClean="0">
                <a:solidFill>
                  <a:schemeClr val="accent5">
                    <a:lumMod val="40000"/>
                    <a:lumOff val="60000"/>
                  </a:schemeClr>
                </a:solidFill>
                <a:effectLst>
                  <a:outerShdw blurRad="38100" dist="38100" dir="2700000" algn="tl">
                    <a:srgbClr val="000000">
                      <a:alpha val="43137"/>
                    </a:srgbClr>
                  </a:outerShdw>
                </a:effectLst>
              </a:rPr>
              <a:t>в семье народного поэта Дагестана, лауреата Госпремии СССР,</a:t>
            </a:r>
          </a:p>
          <a:p>
            <a:pPr>
              <a:buNone/>
            </a:pPr>
            <a:r>
              <a:rPr lang="ru-RU" b="1" i="1" dirty="0" smtClean="0">
                <a:solidFill>
                  <a:schemeClr val="accent5">
                    <a:lumMod val="40000"/>
                    <a:lumOff val="60000"/>
                  </a:schemeClr>
                </a:solidFill>
                <a:effectLst>
                  <a:outerShdw blurRad="38100" dist="38100" dir="2700000" algn="tl">
                    <a:srgbClr val="000000">
                      <a:alpha val="43137"/>
                    </a:srgbClr>
                  </a:outerShdw>
                </a:effectLst>
              </a:rPr>
              <a:t> </a:t>
            </a:r>
            <a:r>
              <a:rPr lang="ru-RU" b="1" i="1" dirty="0" err="1" smtClean="0">
                <a:solidFill>
                  <a:srgbClr val="C00000"/>
                </a:solidFill>
                <a:effectLst>
                  <a:outerShdw blurRad="38100" dist="38100" dir="2700000" algn="tl">
                    <a:srgbClr val="000000">
                      <a:alpha val="43137"/>
                    </a:srgbClr>
                  </a:outerShdw>
                </a:effectLst>
              </a:rPr>
              <a:t>Гамзата</a:t>
            </a:r>
            <a:r>
              <a:rPr lang="ru-RU" b="1" i="1" dirty="0" smtClean="0">
                <a:solidFill>
                  <a:srgbClr val="C00000"/>
                </a:solidFill>
                <a:effectLst>
                  <a:outerShdw blurRad="38100" dist="38100" dir="2700000" algn="tl">
                    <a:srgbClr val="000000">
                      <a:alpha val="43137"/>
                    </a:srgbClr>
                  </a:outerShdw>
                </a:effectLst>
              </a:rPr>
              <a:t> </a:t>
            </a:r>
            <a:r>
              <a:rPr lang="ru-RU" b="1" i="1" dirty="0" err="1" smtClean="0">
                <a:solidFill>
                  <a:srgbClr val="C00000"/>
                </a:solidFill>
                <a:effectLst>
                  <a:outerShdw blurRad="38100" dist="38100" dir="2700000" algn="tl">
                    <a:srgbClr val="000000">
                      <a:alpha val="43137"/>
                    </a:srgbClr>
                  </a:outerShdw>
                </a:effectLst>
              </a:rPr>
              <a:t>Цадасы</a:t>
            </a:r>
            <a:r>
              <a:rPr lang="ru-RU" b="1" i="1" dirty="0" smtClean="0">
                <a:solidFill>
                  <a:srgbClr val="C00000"/>
                </a:solidFill>
                <a:effectLst>
                  <a:outerShdw blurRad="38100" dist="38100" dir="2700000" algn="tl">
                    <a:srgbClr val="000000">
                      <a:alpha val="43137"/>
                    </a:srgbClr>
                  </a:outerShdw>
                </a:effectLst>
              </a:rPr>
              <a:t>. </a:t>
            </a:r>
          </a:p>
          <a:p>
            <a:pPr>
              <a:buNone/>
            </a:pPr>
            <a:r>
              <a:rPr lang="ru-RU" b="1" i="1" dirty="0" smtClean="0">
                <a:solidFill>
                  <a:schemeClr val="accent5">
                    <a:lumMod val="40000"/>
                    <a:lumOff val="60000"/>
                  </a:schemeClr>
                </a:solidFill>
                <a:effectLst>
                  <a:outerShdw blurRad="38100" dist="38100" dir="2700000" algn="tl">
                    <a:srgbClr val="000000">
                      <a:alpha val="43137"/>
                    </a:srgbClr>
                  </a:outerShdw>
                </a:effectLst>
              </a:rPr>
              <a:t>Учился в </a:t>
            </a:r>
            <a:r>
              <a:rPr lang="ru-RU" b="1" i="1" dirty="0" err="1" smtClean="0">
                <a:solidFill>
                  <a:schemeClr val="accent5">
                    <a:lumMod val="40000"/>
                    <a:lumOff val="60000"/>
                  </a:schemeClr>
                </a:solidFill>
                <a:effectLst>
                  <a:outerShdw blurRad="38100" dist="38100" dir="2700000" algn="tl">
                    <a:srgbClr val="000000">
                      <a:alpha val="43137"/>
                    </a:srgbClr>
                  </a:outerShdw>
                </a:effectLst>
              </a:rPr>
              <a:t>Аранинской</a:t>
            </a:r>
            <a:r>
              <a:rPr lang="ru-RU" b="1" i="1" dirty="0" smtClean="0">
                <a:solidFill>
                  <a:schemeClr val="accent5">
                    <a:lumMod val="40000"/>
                    <a:lumOff val="60000"/>
                  </a:schemeClr>
                </a:solidFill>
                <a:effectLst>
                  <a:outerShdw blurRad="38100" dist="38100" dir="2700000" algn="tl">
                    <a:srgbClr val="000000">
                      <a:alpha val="43137"/>
                    </a:srgbClr>
                  </a:outerShdw>
                </a:effectLst>
              </a:rPr>
              <a:t> средней школе и в Аварском педучилище</a:t>
            </a:r>
            <a:endParaRPr lang="fr-CA" b="1" dirty="0" smtClean="0">
              <a:solidFill>
                <a:srgbClr val="E35C06"/>
              </a:solidFill>
              <a:effectLst>
                <a:outerShdw blurRad="38100" dist="38100" dir="2700000" algn="tl">
                  <a:srgbClr val="000000">
                    <a:alpha val="43137"/>
                  </a:srgbClr>
                </a:outerShdw>
              </a:effectLst>
            </a:endParaRPr>
          </a:p>
        </p:txBody>
      </p:sp>
      <p:pic>
        <p:nvPicPr>
          <p:cNvPr id="3076" name="Picture 4" descr="F:\Новая папка\Oni-proslavili-dagestan3(1).jpg"/>
          <p:cNvPicPr>
            <a:picLocks noChangeAspect="1" noChangeArrowheads="1"/>
          </p:cNvPicPr>
          <p:nvPr/>
        </p:nvPicPr>
        <p:blipFill>
          <a:blip r:embed="rId3" cstate="print"/>
          <a:srcRect/>
          <a:stretch>
            <a:fillRect/>
          </a:stretch>
        </p:blipFill>
        <p:spPr bwMode="auto">
          <a:xfrm>
            <a:off x="323528" y="1340768"/>
            <a:ext cx="3024336" cy="46639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a:buNone/>
            </a:pPr>
            <a:r>
              <a:rPr lang="ru-RU" b="1" i="1" dirty="0" smtClean="0"/>
              <a:t>Его отцом был народный поэт Дагестана </a:t>
            </a:r>
            <a:r>
              <a:rPr lang="ru-RU" b="1" i="1" dirty="0" err="1" smtClean="0">
                <a:solidFill>
                  <a:srgbClr val="E35C06"/>
                </a:solidFill>
              </a:rPr>
              <a:t>Гамзат</a:t>
            </a:r>
            <a:r>
              <a:rPr lang="ru-RU" b="1" i="1" dirty="0" smtClean="0">
                <a:solidFill>
                  <a:srgbClr val="E35C06"/>
                </a:solidFill>
              </a:rPr>
              <a:t> </a:t>
            </a:r>
            <a:r>
              <a:rPr lang="ru-RU" b="1" i="1" dirty="0" err="1" smtClean="0">
                <a:solidFill>
                  <a:srgbClr val="E35C06"/>
                </a:solidFill>
              </a:rPr>
              <a:t>Цадаса</a:t>
            </a:r>
            <a:r>
              <a:rPr lang="ru-RU" b="1" i="1" dirty="0" smtClean="0">
                <a:solidFill>
                  <a:srgbClr val="E35C06"/>
                </a:solidFill>
              </a:rPr>
              <a:t>. </a:t>
            </a:r>
          </a:p>
          <a:p>
            <a:pPr>
              <a:buNone/>
            </a:pPr>
            <a:r>
              <a:rPr lang="ru-RU" b="1" i="1" dirty="0" smtClean="0"/>
              <a:t>Он свято чтил отца не только как родителя, но и как требовательного литературного наставника, и вообще как необычайно мудрого человека. </a:t>
            </a:r>
            <a:endParaRPr lang="ru-RU" dirty="0" smtClean="0"/>
          </a:p>
          <a:p>
            <a:pPr>
              <a:buNone/>
            </a:pPr>
            <a:endParaRPr lang="ru-RU" dirty="0"/>
          </a:p>
        </p:txBody>
      </p:sp>
      <p:pic>
        <p:nvPicPr>
          <p:cNvPr id="4" name="Рисунок 3" descr="http://chtoby-pomnili.com/preview.php?width=max&amp;dir=169&amp;id=04.jpg"/>
          <p:cNvPicPr/>
          <p:nvPr/>
        </p:nvPicPr>
        <p:blipFill>
          <a:blip r:embed="rId2" cstate="print"/>
          <a:srcRect/>
          <a:stretch>
            <a:fillRect/>
          </a:stretch>
        </p:blipFill>
        <p:spPr bwMode="auto">
          <a:xfrm>
            <a:off x="3491880" y="3140968"/>
            <a:ext cx="4680520" cy="371703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Новая папка\825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099" name="Espace réservé du contenu 2"/>
          <p:cNvSpPr>
            <a:spLocks noGrp="1"/>
          </p:cNvSpPr>
          <p:nvPr>
            <p:ph idx="1"/>
          </p:nvPr>
        </p:nvSpPr>
        <p:spPr>
          <a:xfrm>
            <a:off x="0" y="0"/>
            <a:ext cx="9144000" cy="6858000"/>
          </a:xfrm>
        </p:spPr>
        <p:txBody>
          <a:bodyPr>
            <a:normAutofit/>
          </a:bodyPr>
          <a:lstStyle/>
          <a:p>
            <a:pPr algn="just"/>
            <a:r>
              <a:rPr lang="ru-RU" sz="2400" b="1" i="1" dirty="0" smtClean="0">
                <a:effectLst>
                  <a:outerShdw blurRad="38100" dist="38100" dir="2700000" algn="tl">
                    <a:srgbClr val="000000">
                      <a:alpha val="43137"/>
                    </a:srgbClr>
                  </a:outerShdw>
                </a:effectLst>
                <a:latin typeface="+mj-lt"/>
              </a:rPr>
              <a:t>Расул Гамзатов начал писать стихи, когда ему было девять лет. </a:t>
            </a:r>
          </a:p>
          <a:p>
            <a:pPr algn="just"/>
            <a:r>
              <a:rPr lang="ru-RU" sz="2400" b="1" i="1" dirty="0" smtClean="0">
                <a:effectLst>
                  <a:outerShdw blurRad="38100" dist="38100" dir="2700000" algn="tl">
                    <a:srgbClr val="000000">
                      <a:alpha val="43137"/>
                    </a:srgbClr>
                  </a:outerShdw>
                </a:effectLst>
                <a:latin typeface="+mj-lt"/>
              </a:rPr>
              <a:t>Потом его стихи начали печатать в республиканской аварской газете «Большевик гор» Первая книжка стихов на аварском языке вышла в 1943 году. </a:t>
            </a:r>
          </a:p>
          <a:p>
            <a:pPr algn="just"/>
            <a:r>
              <a:rPr lang="ru-RU" sz="2400" b="1" i="1" dirty="0" smtClean="0">
                <a:effectLst>
                  <a:outerShdw blurRad="38100" dist="38100" dir="2700000" algn="tl">
                    <a:srgbClr val="000000">
                      <a:alpha val="43137"/>
                    </a:srgbClr>
                  </a:outerShdw>
                </a:effectLst>
                <a:latin typeface="+mj-lt"/>
              </a:rPr>
              <a:t>Ему было всего двадцать лет, когда он стал членом Союза писателей СССР. </a:t>
            </a:r>
          </a:p>
          <a:p>
            <a:pPr algn="just"/>
            <a:r>
              <a:rPr lang="ru-RU" sz="2400" b="1" i="1" dirty="0" smtClean="0">
                <a:effectLst>
                  <a:outerShdw blurRad="38100" dist="38100" dir="2700000" algn="tl">
                    <a:srgbClr val="000000">
                      <a:alpha val="43137"/>
                    </a:srgbClr>
                  </a:outerShdw>
                </a:effectLst>
                <a:latin typeface="+mj-lt"/>
              </a:rPr>
              <a:t>С тех пор на аварском и русском языках, на многих языках Дагестана, Кавказа и всего мира вышли десятки поэтических, прозаических и публицистических книг, такие как </a:t>
            </a:r>
          </a:p>
          <a:p>
            <a:pPr algn="just"/>
            <a:r>
              <a:rPr lang="ru-RU" sz="2400" b="1" i="1" dirty="0" smtClean="0">
                <a:solidFill>
                  <a:srgbClr val="00B0F0"/>
                </a:solidFill>
                <a:effectLst>
                  <a:outerShdw blurRad="38100" dist="38100" dir="2700000" algn="tl">
                    <a:srgbClr val="000000">
                      <a:alpha val="43137"/>
                    </a:srgbClr>
                  </a:outerShdw>
                </a:effectLst>
                <a:latin typeface="+mj-lt"/>
              </a:rPr>
              <a:t>«В горах мое сердце», «Высокие звезды», «Берегите друзей», «Журавли», «У очага», «Письмена», «Последняя цена», «Сказания», «Колесо жизни», «О бурных днях Кавказа», «В полдневный жар», «Мой Дагестан», «Две шали», «Суди меня по кодексу любви», «Сонеты» </a:t>
            </a:r>
          </a:p>
          <a:p>
            <a:pPr algn="just"/>
            <a:r>
              <a:rPr lang="ru-RU" sz="2400" b="1" i="1" dirty="0" smtClean="0">
                <a:effectLst>
                  <a:outerShdw blurRad="38100" dist="38100" dir="2700000" algn="tl">
                    <a:srgbClr val="000000">
                      <a:alpha val="43137"/>
                    </a:srgbClr>
                  </a:outerShdw>
                </a:effectLst>
                <a:latin typeface="+mj-lt"/>
              </a:rPr>
              <a:t>и многие другие, которые получили широкую популярность у любителей его поэзии.</a:t>
            </a:r>
            <a:endParaRPr lang="fr-CA" sz="2400" b="1" i="1" dirty="0" smtClean="0">
              <a:effectLst>
                <a:outerShdw blurRad="38100" dist="38100" dir="2700000" algn="tl">
                  <a:srgbClr val="000000">
                    <a:alpha val="43137"/>
                  </a:srgbClr>
                </a:outerShdw>
              </a:effectLst>
              <a:latin typeface="+mj-lt"/>
            </a:endParaRPr>
          </a:p>
        </p:txBody>
      </p:sp>
    </p:spTree>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553</TotalTime>
  <Words>1472</Words>
  <Application>Microsoft Office PowerPoint</Application>
  <PresentationFormat>Экран (4:3)</PresentationFormat>
  <Paragraphs>261</Paragraphs>
  <Slides>60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60</vt:i4>
      </vt:variant>
    </vt:vector>
  </HeadingPairs>
  <TitlesOfParts>
    <vt:vector size="61" baseType="lpstr">
      <vt:lpstr>Литейная</vt:lpstr>
      <vt:lpstr>Внеклассное мероприятие «Расул Гамзатов –  певец добра и человечности» Магомедова  Жарият Магомедовна МКОУ «Кищинская СОШ им.Г. Сулейманова»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МАТЬ-</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Расул  Гамзатович Гамзатов</dc:title>
  <dc:creator>Залина</dc:creator>
  <cp:lastModifiedBy>школа</cp:lastModifiedBy>
  <cp:revision>34</cp:revision>
  <dcterms:created xsi:type="dcterms:W3CDTF">2012-07-01T21:49:40Z</dcterms:created>
  <dcterms:modified xsi:type="dcterms:W3CDTF">2018-02-09T04:46:21Z</dcterms:modified>
</cp:coreProperties>
</file>