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688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1EE60E-9B6B-4C56-8DDE-1D558D28EA5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D2250-9602-48F7-9868-6BCD2C5BA71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основы светской этики\с книгой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1403350" y="3644900"/>
            <a:ext cx="62642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Классный             Терпение час:                     и труд всё </a:t>
            </a:r>
          </a:p>
          <a:p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                                  </a:t>
            </a:r>
            <a:r>
              <a:rPr lang="ru-RU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перетрут.</a:t>
            </a:r>
          </a:p>
          <a:p>
            <a:endParaRPr lang="ru-RU" sz="36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113" y="1052513"/>
            <a:ext cx="20478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Кто не работает,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33988" y="1109663"/>
            <a:ext cx="13954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тот не ест.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1916113"/>
            <a:ext cx="29591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Без труда не вытащишь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779963" y="1912938"/>
            <a:ext cx="2763837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17375E"/>
                </a:solidFill>
              </a:rPr>
              <a:t>и рыбку из пруда.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09988" y="3244850"/>
            <a:ext cx="2492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55650" y="2708275"/>
            <a:ext cx="273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17375E"/>
                </a:solidFill>
              </a:rPr>
              <a:t>Что посеешь,</a:t>
            </a:r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775200" y="2744788"/>
            <a:ext cx="1814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17375E"/>
                </a:solidFill>
              </a:rPr>
              <a:t>то и пожнешь.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650" y="3244850"/>
            <a:ext cx="432117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 чужой каравай, рот не разевай,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33988" y="3244850"/>
            <a:ext cx="35147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 пораньше вставай да свой затевай.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55650" y="4130675"/>
            <a:ext cx="363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17375E"/>
                </a:solidFill>
              </a:rPr>
              <a:t>Лучше день подумать,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40213" y="4344988"/>
            <a:ext cx="4572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чем целую неделю трудиться в пустую.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 animBg="1"/>
      <p:bldP spid="9" grpId="0"/>
      <p:bldP spid="11" grpId="0"/>
      <p:bldP spid="12" grpId="0"/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5200" y="1557338"/>
            <a:ext cx="7423150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3200" u="sng" dirty="0"/>
              <a:t>Правила, которые будем соблюдать.</a:t>
            </a:r>
            <a:endParaRPr lang="ru-RU" sz="3200" dirty="0"/>
          </a:p>
          <a:p>
            <a:pPr algn="r">
              <a:defRPr/>
            </a:pPr>
            <a:r>
              <a:rPr lang="ru-RU" dirty="0"/>
              <a:t>          </a:t>
            </a:r>
          </a:p>
          <a:p>
            <a:pPr>
              <a:defRPr/>
            </a:pPr>
            <a:endParaRPr lang="ru-RU" sz="32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3200" dirty="0"/>
              <a:t>Придерживаться распорядка дня.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3200" dirty="0"/>
              <a:t>Доводить начатое до конца.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3200" dirty="0"/>
              <a:t>Семь раз отмерь, один отрежь.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3200" dirty="0"/>
              <a:t>Отдыхать с удовольствием.</a:t>
            </a:r>
          </a:p>
          <a:p>
            <a:pPr>
              <a:defRPr/>
            </a:pPr>
            <a:r>
              <a:rPr lang="ru-RU" dirty="0"/>
              <a:t>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1901825"/>
            <a:ext cx="889317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Tx/>
              <a:buChar char="-"/>
              <a:defRPr/>
            </a:pPr>
            <a:r>
              <a:rPr lang="ru-RU" sz="4000" dirty="0">
                <a:solidFill>
                  <a:prstClr val="black"/>
                </a:solidFill>
              </a:rPr>
              <a:t>Закончите предложение: </a:t>
            </a:r>
          </a:p>
          <a:p>
            <a:pPr>
              <a:defRPr/>
            </a:pPr>
            <a:r>
              <a:rPr lang="ru-RU" sz="4000" dirty="0">
                <a:solidFill>
                  <a:prstClr val="black"/>
                </a:solidFill>
              </a:rPr>
              <a:t>    « Я буду терпеливым и           трудолюбивым, потому что……….».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286000" y="2967038"/>
            <a:ext cx="4572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600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84213" y="657225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-Терпенье и труд все перетрут.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84213" y="1074738"/>
            <a:ext cx="4535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-</a:t>
            </a:r>
            <a:r>
              <a:rPr lang="ru-RU" sz="2400">
                <a:solidFill>
                  <a:srgbClr val="000000"/>
                </a:solidFill>
              </a:rPr>
              <a:t>По труду и награда</a:t>
            </a:r>
            <a:r>
              <a:rPr lang="ru-RU" sz="20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14363" y="1773238"/>
            <a:ext cx="5362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</a:t>
            </a:r>
            <a:r>
              <a:rPr lang="ru-RU" sz="2400"/>
              <a:t>Дело мастера боится.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84213" y="2492375"/>
            <a:ext cx="5505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-Как ты к работе, так и работа к тебе.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84213" y="3244850"/>
            <a:ext cx="4895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</a:t>
            </a:r>
            <a:r>
              <a:rPr lang="ru-RU" sz="2400"/>
              <a:t>По работе и работника знают</a:t>
            </a:r>
            <a:r>
              <a:rPr lang="ru-RU"/>
              <a:t>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14363" y="4005263"/>
            <a:ext cx="7161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-Кто любит трудиться, тому без дела не сидится.</a:t>
            </a:r>
          </a:p>
        </p:txBody>
      </p:sp>
      <p:sp>
        <p:nvSpPr>
          <p:cNvPr id="3080" name="Прямоугольник 10"/>
          <p:cNvSpPr>
            <a:spLocks noChangeArrowheads="1"/>
          </p:cNvSpPr>
          <p:nvPr/>
        </p:nvSpPr>
        <p:spPr bwMode="auto">
          <a:xfrm>
            <a:off x="2290763" y="3244850"/>
            <a:ext cx="261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95325" y="4713288"/>
            <a:ext cx="668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-К большому терпенью придет и уменье.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357188" y="642938"/>
            <a:ext cx="850106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/>
              <a:t>-Будешь трудиться, будешь кормиться.</a:t>
            </a:r>
          </a:p>
          <a:p>
            <a:r>
              <a:rPr lang="ru-RU" sz="3600" dirty="0"/>
              <a:t>-Все надоедает, кроме работы.</a:t>
            </a:r>
          </a:p>
          <a:p>
            <a:r>
              <a:rPr lang="ru-RU" sz="3600" dirty="0"/>
              <a:t>-Дело мастера боится.</a:t>
            </a:r>
          </a:p>
          <a:p>
            <a:r>
              <a:rPr lang="ru-RU" sz="3600" dirty="0"/>
              <a:t>-Каков мастер, такова и работа.</a:t>
            </a:r>
          </a:p>
          <a:p>
            <a:r>
              <a:rPr lang="ru-RU" sz="3600" dirty="0"/>
              <a:t>-Труд кормит, а лень портит.</a:t>
            </a:r>
          </a:p>
          <a:p>
            <a:r>
              <a:rPr lang="ru-RU" sz="3600" dirty="0"/>
              <a:t>-Глаза страшатся, а руки делают.</a:t>
            </a:r>
          </a:p>
          <a:p>
            <a:r>
              <a:rPr lang="ru-RU" sz="3600" dirty="0"/>
              <a:t>-Скучен день до вечера, коли делать нечего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250825" y="1582738"/>
            <a:ext cx="86423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Л.Н.Толстой «Две лягушки»</a:t>
            </a:r>
          </a:p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Попали две лягушки в кувшин с молоком.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Тонуть неохота. Чтобы не погибнуть, стали грести лапками. Гребут, гребут, а толку никакого. Устали лягушки, и одна решила, что грести бесполезно - всё равно не выбраться! Отчаялась она, тут силы её и покинули. Бедная лягушка утонула.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А вторая решила грести дальше. Билась, билась и вдруг чувствует - стоит на чем-то твердом! Оказалось, что она сбила молоко в масло. Так и выбралась</a:t>
            </a:r>
            <a:r>
              <a:rPr lang="ru-RU" sz="2800" dirty="0"/>
              <a:t>.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62071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20713"/>
            <a:ext cx="33845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620713"/>
            <a:ext cx="30956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429000"/>
            <a:ext cx="338455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0313" y="3429000"/>
            <a:ext cx="316865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Прямоугольник 2"/>
          <p:cNvSpPr>
            <a:spLocks noChangeArrowheads="1"/>
          </p:cNvSpPr>
          <p:nvPr/>
        </p:nvSpPr>
        <p:spPr bwMode="auto">
          <a:xfrm>
            <a:off x="611188" y="61913"/>
            <a:ext cx="7597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Трудолюбие- достоинство человека</a:t>
            </a:r>
            <a:endParaRPr 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500034" y="0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Из Толкового  словаря  С. И. Ожегова.</a:t>
            </a:r>
            <a:endParaRPr lang="ru-RU" sz="2400" dirty="0"/>
          </a:p>
          <a:p>
            <a:r>
              <a:rPr lang="ru-RU" sz="2400" b="1" dirty="0"/>
              <a:t>                         </a:t>
            </a:r>
            <a:endParaRPr lang="ru-RU" sz="2400" dirty="0"/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b="1" i="1" dirty="0"/>
              <a:t>-</a:t>
            </a:r>
            <a:r>
              <a:rPr lang="ru-RU" sz="2400" b="1" dirty="0"/>
              <a:t> </a:t>
            </a:r>
            <a:r>
              <a:rPr lang="ru-RU" sz="2400" b="1" i="1" dirty="0"/>
              <a:t>Старательный -</a:t>
            </a:r>
            <a:r>
              <a:rPr lang="ru-RU" sz="2400" dirty="0"/>
              <a:t> делающий что- либо хорошо и добросовестно;</a:t>
            </a:r>
          </a:p>
          <a:p>
            <a:endParaRPr lang="ru-RU" sz="2400" dirty="0"/>
          </a:p>
          <a:p>
            <a:pPr>
              <a:buFontTx/>
              <a:buChar char="-"/>
            </a:pPr>
            <a:r>
              <a:rPr lang="ru-RU" sz="2400" b="1" i="1" dirty="0" smtClean="0"/>
              <a:t>Прилежный </a:t>
            </a:r>
            <a:r>
              <a:rPr lang="ru-RU" sz="2400" b="1" i="1" dirty="0"/>
              <a:t>–</a:t>
            </a:r>
            <a:r>
              <a:rPr lang="ru-RU" sz="2400" dirty="0"/>
              <a:t> отличающийся усердием в труде, учении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b="1" i="1" dirty="0" smtClean="0"/>
              <a:t>Терпение – </a:t>
            </a:r>
            <a:r>
              <a:rPr lang="ru-RU" sz="2400" dirty="0" smtClean="0"/>
              <a:t>способность терпеть;</a:t>
            </a:r>
          </a:p>
          <a:p>
            <a:r>
              <a:rPr lang="ru-RU" sz="2400" dirty="0" smtClean="0"/>
              <a:t>                   -настойчивость, упорство и выдержка в каком-либо        деле.</a:t>
            </a:r>
          </a:p>
          <a:p>
            <a:endParaRPr lang="ru-RU" sz="2400" dirty="0" smtClean="0"/>
          </a:p>
          <a:p>
            <a:endParaRPr lang="ru-RU" sz="2400" b="1" i="1" dirty="0" smtClean="0"/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357694"/>
            <a:ext cx="5500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Терпенье дает уменье.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 descr="H:\вежливость\p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1688" y="3916363"/>
            <a:ext cx="1992312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0" y="-1325563"/>
            <a:ext cx="9144000" cy="812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/>
          </a:p>
          <a:p>
            <a:endParaRPr lang="ru-RU" b="1"/>
          </a:p>
          <a:p>
            <a:endParaRPr lang="ru-RU" b="1"/>
          </a:p>
          <a:p>
            <a:endParaRPr lang="ru-RU" b="1"/>
          </a:p>
          <a:p>
            <a:endParaRPr lang="ru-RU" b="1"/>
          </a:p>
          <a:p>
            <a:endParaRPr lang="ru-RU" b="1"/>
          </a:p>
          <a:p>
            <a:pPr algn="ctr"/>
            <a:r>
              <a:rPr lang="ru-RU" b="1"/>
              <a:t>Валентина Осеева  «Сыновья»</a:t>
            </a:r>
          </a:p>
          <a:p>
            <a:endParaRPr lang="ru-RU"/>
          </a:p>
          <a:p>
            <a:r>
              <a:rPr lang="ru-RU" sz="2000"/>
              <a:t>        Две женщины брали воду из колодца. Подошла к ним третья. И старенький старичок на камушек отдохнуть присел. Вот говорит одна женщина другой:</a:t>
            </a:r>
          </a:p>
          <a:p>
            <a:r>
              <a:rPr lang="ru-RU" sz="2000"/>
              <a:t>— Мой сынок ловок да силен, никто с ним не сладит.</a:t>
            </a:r>
          </a:p>
          <a:p>
            <a:r>
              <a:rPr lang="ru-RU" sz="2000"/>
              <a:t>— А мой поёт, как соловей. Ни у кого голоса такого нет, — говорит другая.        А третья молчит.</a:t>
            </a:r>
          </a:p>
          <a:p>
            <a:r>
              <a:rPr lang="ru-RU" sz="2000"/>
              <a:t>— Что же ты про своего сына не скажешь? — спрашивают её соседки.</a:t>
            </a:r>
          </a:p>
          <a:p>
            <a:r>
              <a:rPr lang="ru-RU" sz="2000"/>
              <a:t>— Что ж сказать? — говорит женщина. — Ничего в нём особенного нету.</a:t>
            </a:r>
          </a:p>
          <a:p>
            <a:r>
              <a:rPr lang="ru-RU" sz="2000"/>
              <a:t>     Вот набрали женщины полные вёдра и пошли. А старичок — за ними. Идут женщины, останавливаются. Болят руки, плещется вода, ломит спину.</a:t>
            </a:r>
          </a:p>
          <a:p>
            <a:r>
              <a:rPr lang="ru-RU" sz="2000"/>
              <a:t>     Вдруг навстречу три мальчика выбегают. Один через голову кувыркается, колесом ходит — любуются им женщины. Другой песню поёт, соловьём заливается — заслушались его женщины.  А третий к матери подбежал, взял у неё вёдра тяжёлые и потащил их.</a:t>
            </a:r>
          </a:p>
          <a:p>
            <a:r>
              <a:rPr lang="ru-RU" sz="2000"/>
              <a:t>      Спрашивают женщины старичка:</a:t>
            </a:r>
          </a:p>
          <a:p>
            <a:r>
              <a:rPr lang="ru-RU" sz="2000"/>
              <a:t>— Ну что? Каковы наши сыновья?</a:t>
            </a:r>
          </a:p>
          <a:p>
            <a:r>
              <a:rPr lang="ru-RU" sz="2000"/>
              <a:t>— А где же они? — отвечает старик. — Я только одного сына вижу! 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основы светской этики\мальч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635500"/>
            <a:ext cx="205105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" descr="C:\Documents and Settings\Admin\Рабочий стол\основы светской этики\девоч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59300"/>
            <a:ext cx="2700338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 flipH="1">
            <a:off x="5003800" y="1052513"/>
            <a:ext cx="3816350" cy="2808287"/>
          </a:xfrm>
          <a:prstGeom prst="wedgeRoundRectCallout">
            <a:avLst>
              <a:gd name="adj1" fmla="val -21232"/>
              <a:gd name="adj2" fmla="val 6847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79388" y="1052513"/>
            <a:ext cx="3816350" cy="2736850"/>
          </a:xfrm>
          <a:prstGeom prst="wedgeRoundRectCallout">
            <a:avLst>
              <a:gd name="adj1" fmla="val -22700"/>
              <a:gd name="adj2" fmla="val 67747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412776"/>
            <a:ext cx="3816424" cy="206210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Какие трудовые поручения ты выполняешь в школе?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1412776"/>
            <a:ext cx="3672408" cy="206210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Есть ли у тебя постоянные домашние поручения?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539750" y="476250"/>
            <a:ext cx="21605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C00000"/>
                </a:solidFill>
                <a:latin typeface="Calibri" pitchFamily="34" charset="0"/>
              </a:rPr>
              <a:t>Задание</a:t>
            </a:r>
          </a:p>
          <a:p>
            <a:endParaRPr lang="ru-RU" sz="2400" b="1" i="1">
              <a:solidFill>
                <a:srgbClr val="C00000"/>
              </a:solidFill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750" y="1125538"/>
          <a:ext cx="8064500" cy="49672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32250"/>
                <a:gridCol w="4032250"/>
              </a:tblGrid>
              <a:tr h="63972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Собери   пословицы</a:t>
                      </a:r>
                    </a:p>
                  </a:txBody>
                  <a:tcPr marL="91438" marR="91438" marT="45709" marB="45709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551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Кто не работает</a:t>
                      </a:r>
                    </a:p>
                    <a:p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то и пожнешь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</a:tr>
              <a:tr h="86551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На чужой каравай,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рот не разевай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рыбку из пруда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</a:tr>
              <a:tr h="86551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Что посеешь,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чем целую неделю трудиться в пустую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</a:tr>
              <a:tr h="86551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Без труда не вытащишь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а пораньше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вставай да свой затевай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</a:tr>
              <a:tr h="86551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Лучше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день подумать,</a:t>
                      </a:r>
                    </a:p>
                    <a:p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тот не ест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595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Терпение час: и труд всё перетрут</dc:title>
  <dc:creator>Надежда</dc:creator>
  <cp:lastModifiedBy>Пользователь Windows</cp:lastModifiedBy>
  <cp:revision>28</cp:revision>
  <dcterms:created xsi:type="dcterms:W3CDTF">2013-03-04T05:59:27Z</dcterms:created>
  <dcterms:modified xsi:type="dcterms:W3CDTF">2018-01-10T20:09:12Z</dcterms:modified>
</cp:coreProperties>
</file>