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  <p:sldId id="259" r:id="rId4"/>
    <p:sldId id="260" r:id="rId5"/>
    <p:sldId id="261" r:id="rId6"/>
    <p:sldId id="263" r:id="rId7"/>
    <p:sldId id="264" r:id="rId8"/>
    <p:sldId id="265" r:id="rId9"/>
    <p:sldId id="266" r:id="rId10"/>
    <p:sldId id="267" r:id="rId11"/>
    <p:sldId id="269" r:id="rId12"/>
    <p:sldId id="270" r:id="rId13"/>
    <p:sldId id="271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2" d="100"/>
          <a:sy n="52" d="100"/>
        </p:scale>
        <p:origin x="-2688" y="-12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EE60E-9B6B-4C56-8DDE-1D558D28EA5B}" type="datetimeFigureOut">
              <a:rPr lang="ru-RU" smtClean="0"/>
              <a:pPr/>
              <a:t>10.01.2018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D2250-9602-48F7-9868-6BCD2C5BA7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EE60E-9B6B-4C56-8DDE-1D558D28EA5B}" type="datetimeFigureOut">
              <a:rPr lang="ru-RU" smtClean="0"/>
              <a:pPr/>
              <a:t>10.01.2018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D2250-9602-48F7-9868-6BCD2C5BA7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EE60E-9B6B-4C56-8DDE-1D558D28EA5B}" type="datetimeFigureOut">
              <a:rPr lang="ru-RU" smtClean="0"/>
              <a:pPr/>
              <a:t>10.01.2018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D2250-9602-48F7-9868-6BCD2C5BA7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EE60E-9B6B-4C56-8DDE-1D558D28EA5B}" type="datetimeFigureOut">
              <a:rPr lang="ru-RU" smtClean="0"/>
              <a:pPr/>
              <a:t>10.01.2018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D2250-9602-48F7-9868-6BCD2C5BA7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EE60E-9B6B-4C56-8DDE-1D558D28EA5B}" type="datetimeFigureOut">
              <a:rPr lang="ru-RU" smtClean="0"/>
              <a:pPr/>
              <a:t>10.01.2018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D2250-9602-48F7-9868-6BCD2C5BA7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EE60E-9B6B-4C56-8DDE-1D558D28EA5B}" type="datetimeFigureOut">
              <a:rPr lang="ru-RU" smtClean="0"/>
              <a:pPr/>
              <a:t>10.01.2018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D2250-9602-48F7-9868-6BCD2C5BA7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EE60E-9B6B-4C56-8DDE-1D558D28EA5B}" type="datetimeFigureOut">
              <a:rPr lang="ru-RU" smtClean="0"/>
              <a:pPr/>
              <a:t>10.01.2018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D2250-9602-48F7-9868-6BCD2C5BA7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EE60E-9B6B-4C56-8DDE-1D558D28EA5B}" type="datetimeFigureOut">
              <a:rPr lang="ru-RU" smtClean="0"/>
              <a:pPr/>
              <a:t>10.01.2018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D2250-9602-48F7-9868-6BCD2C5BA7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EE60E-9B6B-4C56-8DDE-1D558D28EA5B}" type="datetimeFigureOut">
              <a:rPr lang="ru-RU" smtClean="0"/>
              <a:pPr/>
              <a:t>10.01.2018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D2250-9602-48F7-9868-6BCD2C5BA7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EE60E-9B6B-4C56-8DDE-1D558D28EA5B}" type="datetimeFigureOut">
              <a:rPr lang="ru-RU" smtClean="0"/>
              <a:pPr/>
              <a:t>10.01.2018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D2250-9602-48F7-9868-6BCD2C5BA7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EE60E-9B6B-4C56-8DDE-1D558D28EA5B}" type="datetimeFigureOut">
              <a:rPr lang="ru-RU" smtClean="0"/>
              <a:pPr/>
              <a:t>10.01.2018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39D2250-9602-48F7-9868-6BCD2C5BA71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21EE60E-9B6B-4C56-8DDE-1D558D28EA5B}" type="datetimeFigureOut">
              <a:rPr lang="ru-RU" smtClean="0"/>
              <a:pPr/>
              <a:t>10.01.2018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39D2250-9602-48F7-9868-6BCD2C5BA71A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Admin\Рабочий стол\основы светской этики\с книгой 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90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TextBox 4"/>
          <p:cNvSpPr txBox="1">
            <a:spLocks noChangeArrowheads="1"/>
          </p:cNvSpPr>
          <p:nvPr/>
        </p:nvSpPr>
        <p:spPr bwMode="auto">
          <a:xfrm>
            <a:off x="1403350" y="3644900"/>
            <a:ext cx="6264275" cy="249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Классный             Терпение час:                     и труд всё </a:t>
            </a:r>
          </a:p>
          <a:p>
            <a:r>
              <a:rPr lang="ru-RU" sz="3600" b="1">
                <a:solidFill>
                  <a:srgbClr val="C00000"/>
                </a:solidFill>
                <a:latin typeface="Calibri" pitchFamily="34" charset="0"/>
              </a:rPr>
              <a:t>                                  </a:t>
            </a:r>
            <a:r>
              <a:rPr lang="ru-RU" sz="36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перетрут.</a:t>
            </a:r>
          </a:p>
          <a:p>
            <a:endParaRPr lang="ru-RU" sz="3600" b="1">
              <a:solidFill>
                <a:srgbClr val="C0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00113" y="1052513"/>
            <a:ext cx="2047875" cy="369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Кто не работает,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233988" y="1109663"/>
            <a:ext cx="1395412" cy="36988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тот не ест.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55650" y="1916113"/>
            <a:ext cx="2959100" cy="369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Без труда не вытащишь</a:t>
            </a: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4779963" y="1912938"/>
            <a:ext cx="2763837" cy="369887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17375E"/>
                </a:solidFill>
              </a:rPr>
              <a:t>и рыбку из пруда.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709988" y="3244850"/>
            <a:ext cx="249237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,</a:t>
            </a: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755650" y="2708275"/>
            <a:ext cx="27368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17375E"/>
                </a:solidFill>
              </a:rPr>
              <a:t>Что посеешь,</a:t>
            </a:r>
            <a:endParaRPr lang="ru-RU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4775200" y="2744788"/>
            <a:ext cx="181451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17375E"/>
                </a:solidFill>
              </a:rPr>
              <a:t>то и пожнешь.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755650" y="3244850"/>
            <a:ext cx="4321175" cy="3683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На чужой каравай, рот не разевай,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5233988" y="3244850"/>
            <a:ext cx="3514725" cy="64611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а пораньше вставай да свой затевай.</a:t>
            </a:r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755650" y="4130675"/>
            <a:ext cx="3632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17375E"/>
                </a:solidFill>
              </a:rPr>
              <a:t>Лучше день подумать,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4240213" y="4344988"/>
            <a:ext cx="4572000" cy="64611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чем целую неделю трудиться в пустую.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7" grpId="0" animBg="1"/>
      <p:bldP spid="9" grpId="0"/>
      <p:bldP spid="11" grpId="0"/>
      <p:bldP spid="12" grpId="0"/>
      <p:bldP spid="13" grpId="0"/>
      <p:bldP spid="15" grpId="0"/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65200" y="1557338"/>
            <a:ext cx="7423150" cy="36004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defRPr/>
            </a:pPr>
            <a:r>
              <a:rPr lang="ru-RU" sz="3200" u="sng" dirty="0"/>
              <a:t>Правила, которые будем соблюдать.</a:t>
            </a:r>
            <a:endParaRPr lang="ru-RU" sz="3200" dirty="0"/>
          </a:p>
          <a:p>
            <a:pPr algn="r">
              <a:defRPr/>
            </a:pPr>
            <a:r>
              <a:rPr lang="ru-RU" dirty="0"/>
              <a:t>          </a:t>
            </a:r>
          </a:p>
          <a:p>
            <a:pPr>
              <a:defRPr/>
            </a:pPr>
            <a:endParaRPr lang="ru-RU" sz="3200" dirty="0"/>
          </a:p>
          <a:p>
            <a:pPr marL="457200" indent="-457200">
              <a:buFont typeface="Arial" pitchFamily="34" charset="0"/>
              <a:buChar char="•"/>
              <a:defRPr/>
            </a:pPr>
            <a:r>
              <a:rPr lang="ru-RU" sz="3200" dirty="0"/>
              <a:t>Придерживаться распорядка дня.</a:t>
            </a:r>
          </a:p>
          <a:p>
            <a:pPr marL="457200" indent="-457200">
              <a:buFont typeface="Arial" pitchFamily="34" charset="0"/>
              <a:buChar char="•"/>
              <a:defRPr/>
            </a:pPr>
            <a:r>
              <a:rPr lang="ru-RU" sz="3200" dirty="0"/>
              <a:t>Доводить начатое до конца.</a:t>
            </a:r>
          </a:p>
          <a:p>
            <a:pPr marL="457200" indent="-457200">
              <a:buFont typeface="Arial" pitchFamily="34" charset="0"/>
              <a:buChar char="•"/>
              <a:defRPr/>
            </a:pPr>
            <a:r>
              <a:rPr lang="ru-RU" sz="3200" dirty="0"/>
              <a:t>Семь раз отмерь, один отрежь.</a:t>
            </a:r>
          </a:p>
          <a:p>
            <a:pPr marL="457200" indent="-457200">
              <a:buFont typeface="Arial" pitchFamily="34" charset="0"/>
              <a:buChar char="•"/>
              <a:defRPr/>
            </a:pPr>
            <a:r>
              <a:rPr lang="ru-RU" sz="3200" dirty="0"/>
              <a:t>Отдыхать с удовольствием.</a:t>
            </a:r>
          </a:p>
          <a:p>
            <a:pPr>
              <a:defRPr/>
            </a:pPr>
            <a:r>
              <a:rPr lang="ru-RU" dirty="0"/>
              <a:t> 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Прямоугольник 1"/>
          <p:cNvSpPr>
            <a:spLocks noChangeArrowheads="1"/>
          </p:cNvSpPr>
          <p:nvPr/>
        </p:nvSpPr>
        <p:spPr bwMode="auto">
          <a:xfrm>
            <a:off x="2286000" y="2967038"/>
            <a:ext cx="4572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50825" y="1901825"/>
            <a:ext cx="8893175" cy="1938338"/>
          </a:xfrm>
          <a:prstGeom prst="rect">
            <a:avLst/>
          </a:prstGeom>
        </p:spPr>
        <p:txBody>
          <a:bodyPr>
            <a:spAutoFit/>
          </a:bodyPr>
          <a:lstStyle/>
          <a:p>
            <a:pPr marL="571500" indent="-571500">
              <a:buFontTx/>
              <a:buChar char="-"/>
              <a:defRPr/>
            </a:pPr>
            <a:r>
              <a:rPr lang="ru-RU" sz="4000" dirty="0">
                <a:solidFill>
                  <a:prstClr val="black"/>
                </a:solidFill>
              </a:rPr>
              <a:t>Закончите предложение: </a:t>
            </a:r>
          </a:p>
          <a:p>
            <a:pPr>
              <a:defRPr/>
            </a:pPr>
            <a:r>
              <a:rPr lang="ru-RU" sz="4000" dirty="0">
                <a:solidFill>
                  <a:prstClr val="black"/>
                </a:solidFill>
              </a:rPr>
              <a:t>    « Я буду терпеливым и           трудолюбивым, потому что……….».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>
            <a:spLocks noChangeArrowheads="1"/>
          </p:cNvSpPr>
          <p:nvPr/>
        </p:nvSpPr>
        <p:spPr bwMode="auto">
          <a:xfrm>
            <a:off x="2286000" y="2967038"/>
            <a:ext cx="4572000" cy="193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 </a:t>
            </a:r>
            <a:r>
              <a:rPr lang="ru-RU" sz="6000"/>
              <a:t>Спасибо за внимание!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1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684213" y="657225"/>
            <a:ext cx="7848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solidFill>
                  <a:srgbClr val="000000"/>
                </a:solidFill>
              </a:rPr>
              <a:t>-Терпенье и труд все перетрут.</a:t>
            </a: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684213" y="1074738"/>
            <a:ext cx="45354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solidFill>
                  <a:srgbClr val="000000"/>
                </a:solidFill>
              </a:rPr>
              <a:t>-</a:t>
            </a:r>
            <a:r>
              <a:rPr lang="ru-RU" sz="2400">
                <a:solidFill>
                  <a:srgbClr val="000000"/>
                </a:solidFill>
              </a:rPr>
              <a:t>По труду и награда</a:t>
            </a:r>
            <a:r>
              <a:rPr lang="ru-RU" sz="200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614363" y="1773238"/>
            <a:ext cx="53625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-</a:t>
            </a:r>
            <a:r>
              <a:rPr lang="ru-RU" sz="2400"/>
              <a:t>Дело мастера боится.</a:t>
            </a: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684213" y="2492375"/>
            <a:ext cx="55054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/>
              <a:t>-Как ты к работе, так и работа к тебе.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684213" y="3244850"/>
            <a:ext cx="489585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-</a:t>
            </a:r>
            <a:r>
              <a:rPr lang="ru-RU" sz="2400"/>
              <a:t>По работе и работника знают</a:t>
            </a:r>
            <a:r>
              <a:rPr lang="ru-RU"/>
              <a:t>.</a:t>
            </a:r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614363" y="4005263"/>
            <a:ext cx="71612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solidFill>
                  <a:srgbClr val="000000"/>
                </a:solidFill>
              </a:rPr>
              <a:t>-Кто любит трудиться, тому без дела не сидится.</a:t>
            </a:r>
          </a:p>
        </p:txBody>
      </p:sp>
      <p:sp>
        <p:nvSpPr>
          <p:cNvPr id="3080" name="Прямоугольник 10"/>
          <p:cNvSpPr>
            <a:spLocks noChangeArrowheads="1"/>
          </p:cNvSpPr>
          <p:nvPr/>
        </p:nvSpPr>
        <p:spPr bwMode="auto">
          <a:xfrm>
            <a:off x="2290763" y="3244850"/>
            <a:ext cx="2619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-</a:t>
            </a:r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695325" y="4713288"/>
            <a:ext cx="66897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solidFill>
                  <a:srgbClr val="000000"/>
                </a:solidFill>
              </a:rPr>
              <a:t>-К большому терпенью придет и уменье.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8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Прямоугольник 1"/>
          <p:cNvSpPr>
            <a:spLocks noChangeArrowheads="1"/>
          </p:cNvSpPr>
          <p:nvPr/>
        </p:nvSpPr>
        <p:spPr bwMode="auto">
          <a:xfrm>
            <a:off x="357188" y="642938"/>
            <a:ext cx="8501062" cy="5078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dirty="0"/>
              <a:t>-Будешь трудиться, будешь кормиться.</a:t>
            </a:r>
          </a:p>
          <a:p>
            <a:r>
              <a:rPr lang="ru-RU" sz="3600" dirty="0"/>
              <a:t>-Все надоедает, кроме работы.</a:t>
            </a:r>
          </a:p>
          <a:p>
            <a:r>
              <a:rPr lang="ru-RU" sz="3600" dirty="0"/>
              <a:t>-Дело мастера боится.</a:t>
            </a:r>
          </a:p>
          <a:p>
            <a:r>
              <a:rPr lang="ru-RU" sz="3600" dirty="0"/>
              <a:t>-Каков мастер, такова и работа.</a:t>
            </a:r>
          </a:p>
          <a:p>
            <a:r>
              <a:rPr lang="ru-RU" sz="3600" dirty="0"/>
              <a:t>-Труд кормит, а лень портит.</a:t>
            </a:r>
          </a:p>
          <a:p>
            <a:r>
              <a:rPr lang="ru-RU" sz="3600" dirty="0"/>
              <a:t>-Глаза страшатся, а руки делают.</a:t>
            </a:r>
          </a:p>
          <a:p>
            <a:r>
              <a:rPr lang="ru-RU" sz="3600" dirty="0"/>
              <a:t>-Скучен день до вечера, коли делать нечего</a:t>
            </a:r>
            <a:r>
              <a:rPr lang="ru-RU" dirty="0"/>
              <a:t>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Прямоугольник 1"/>
          <p:cNvSpPr>
            <a:spLocks noChangeArrowheads="1"/>
          </p:cNvSpPr>
          <p:nvPr/>
        </p:nvSpPr>
        <p:spPr bwMode="auto">
          <a:xfrm>
            <a:off x="250825" y="1582738"/>
            <a:ext cx="8642350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dirty="0"/>
              <a:t>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Л.Н.Толстой «Две лягушки»</a:t>
            </a:r>
          </a:p>
          <a:p>
            <a:r>
              <a:rPr lang="ru-RU" sz="3200" b="1" i="1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Попали две лягушки в кувшин с молоком. 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    Тонуть неохота. Чтобы не погибнуть, стали грести лапками. Гребут, гребут, а толку никакого. Устали лягушки, и одна решила, что грести бесполезно - всё равно не выбраться! Отчаялась она, тут силы её и покинули. Бедная лягушка утонула. 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    А вторая решила грести дальше. Билась, билась и вдруг чувствует - стоит на чем-то твердом! Оказалось, что она сбила молоко в масло. Так и выбралась</a:t>
            </a:r>
            <a:r>
              <a:rPr lang="ru-RU" sz="2800" dirty="0"/>
              <a:t>.</a:t>
            </a:r>
          </a:p>
        </p:txBody>
      </p:sp>
      <p:pic>
        <p:nvPicPr>
          <p:cNvPr id="512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025" y="620713"/>
            <a:ext cx="19050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188" y="620713"/>
            <a:ext cx="3384550" cy="280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825" y="620713"/>
            <a:ext cx="3095625" cy="280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188" y="3429000"/>
            <a:ext cx="3384550" cy="331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40313" y="3429000"/>
            <a:ext cx="3168650" cy="331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0" name="Прямоугольник 2"/>
          <p:cNvSpPr>
            <a:spLocks noChangeArrowheads="1"/>
          </p:cNvSpPr>
          <p:nvPr/>
        </p:nvSpPr>
        <p:spPr bwMode="auto">
          <a:xfrm>
            <a:off x="611188" y="61913"/>
            <a:ext cx="75977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rgbClr val="000000"/>
                </a:solidFill>
              </a:rPr>
              <a:t>Трудолюбие- достоинство человека</a:t>
            </a:r>
            <a:endParaRPr lang="ru-RU" sz="280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Прямоугольник 1"/>
          <p:cNvSpPr>
            <a:spLocks noChangeArrowheads="1"/>
          </p:cNvSpPr>
          <p:nvPr/>
        </p:nvSpPr>
        <p:spPr bwMode="auto">
          <a:xfrm>
            <a:off x="500034" y="0"/>
            <a:ext cx="821537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dirty="0"/>
              <a:t>Из Толкового  словаря  С. И. Ожегова.</a:t>
            </a:r>
            <a:endParaRPr lang="ru-RU" sz="2400" dirty="0"/>
          </a:p>
          <a:p>
            <a:r>
              <a:rPr lang="ru-RU" sz="2400" b="1" dirty="0"/>
              <a:t>                         </a:t>
            </a:r>
            <a:endParaRPr lang="ru-RU" sz="2400" dirty="0"/>
          </a:p>
          <a:p>
            <a:r>
              <a:rPr lang="ru-RU" sz="2400" b="1" dirty="0"/>
              <a:t> </a:t>
            </a:r>
            <a:endParaRPr lang="ru-RU" sz="2400" dirty="0"/>
          </a:p>
          <a:p>
            <a:r>
              <a:rPr lang="ru-RU" sz="2400" b="1" i="1" dirty="0"/>
              <a:t>-</a:t>
            </a:r>
            <a:r>
              <a:rPr lang="ru-RU" sz="2400" b="1" dirty="0"/>
              <a:t> </a:t>
            </a:r>
            <a:r>
              <a:rPr lang="ru-RU" sz="2400" b="1" i="1" dirty="0"/>
              <a:t>Старательный -</a:t>
            </a:r>
            <a:r>
              <a:rPr lang="ru-RU" sz="2400" dirty="0"/>
              <a:t> делающий что- либо хорошо и добросовестно;</a:t>
            </a:r>
          </a:p>
          <a:p>
            <a:endParaRPr lang="ru-RU" sz="2400" dirty="0"/>
          </a:p>
          <a:p>
            <a:pPr>
              <a:buFontTx/>
              <a:buChar char="-"/>
            </a:pPr>
            <a:r>
              <a:rPr lang="ru-RU" sz="2400" b="1" i="1" dirty="0" smtClean="0"/>
              <a:t>Прилежный </a:t>
            </a:r>
            <a:r>
              <a:rPr lang="ru-RU" sz="2400" b="1" i="1" dirty="0"/>
              <a:t>–</a:t>
            </a:r>
            <a:r>
              <a:rPr lang="ru-RU" sz="2400" dirty="0"/>
              <a:t> отличающийся усердием в труде, учении</a:t>
            </a:r>
            <a:r>
              <a:rPr lang="ru-RU" sz="2400" dirty="0" smtClean="0"/>
              <a:t>.</a:t>
            </a:r>
          </a:p>
          <a:p>
            <a:endParaRPr lang="ru-RU" sz="2400" dirty="0" smtClean="0"/>
          </a:p>
          <a:p>
            <a:pPr>
              <a:buFontTx/>
              <a:buChar char="-"/>
            </a:pPr>
            <a:r>
              <a:rPr lang="ru-RU" sz="2400" b="1" i="1" dirty="0" smtClean="0"/>
              <a:t>Терпение – </a:t>
            </a:r>
            <a:r>
              <a:rPr lang="ru-RU" sz="2400" dirty="0" smtClean="0"/>
              <a:t>способность терпеть;</a:t>
            </a:r>
          </a:p>
          <a:p>
            <a:r>
              <a:rPr lang="ru-RU" sz="2400" dirty="0" smtClean="0"/>
              <a:t>                   -настойчивость, упорство и выдержка в каком-либо        деле.</a:t>
            </a:r>
          </a:p>
          <a:p>
            <a:endParaRPr lang="ru-RU" sz="2400" dirty="0" smtClean="0"/>
          </a:p>
          <a:p>
            <a:endParaRPr lang="ru-RU" sz="2400" b="1" i="1" dirty="0" smtClean="0"/>
          </a:p>
          <a:p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71472" y="4357694"/>
            <a:ext cx="550072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b="1" i="1" dirty="0" smtClean="0">
                <a:solidFill>
                  <a:schemeClr val="accent3">
                    <a:lumMod val="50000"/>
                  </a:schemeClr>
                </a:solidFill>
              </a:rPr>
              <a:t>Терпенье дает уменье.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4" name="Picture 3" descr="H:\вежливость\pr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51688" y="3916363"/>
            <a:ext cx="1992312" cy="2941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Прямоугольник 1"/>
          <p:cNvSpPr>
            <a:spLocks noChangeArrowheads="1"/>
          </p:cNvSpPr>
          <p:nvPr/>
        </p:nvSpPr>
        <p:spPr bwMode="auto">
          <a:xfrm>
            <a:off x="0" y="-1325563"/>
            <a:ext cx="9144000" cy="8124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b="1"/>
          </a:p>
          <a:p>
            <a:endParaRPr lang="ru-RU" b="1"/>
          </a:p>
          <a:p>
            <a:endParaRPr lang="ru-RU" b="1"/>
          </a:p>
          <a:p>
            <a:endParaRPr lang="ru-RU" b="1"/>
          </a:p>
          <a:p>
            <a:endParaRPr lang="ru-RU" b="1"/>
          </a:p>
          <a:p>
            <a:endParaRPr lang="ru-RU" b="1"/>
          </a:p>
          <a:p>
            <a:pPr algn="ctr"/>
            <a:r>
              <a:rPr lang="ru-RU" b="1"/>
              <a:t>Валентина Осеева  «Сыновья»</a:t>
            </a:r>
          </a:p>
          <a:p>
            <a:endParaRPr lang="ru-RU"/>
          </a:p>
          <a:p>
            <a:r>
              <a:rPr lang="ru-RU" sz="2000"/>
              <a:t>        Две женщины брали воду из колодца. Подошла к ним третья. И старенький старичок на камушек отдохнуть присел. Вот говорит одна женщина другой:</a:t>
            </a:r>
          </a:p>
          <a:p>
            <a:r>
              <a:rPr lang="ru-RU" sz="2000"/>
              <a:t>— Мой сынок ловок да силен, никто с ним не сладит.</a:t>
            </a:r>
          </a:p>
          <a:p>
            <a:r>
              <a:rPr lang="ru-RU" sz="2000"/>
              <a:t>— А мой поёт, как соловей. Ни у кого голоса такого нет, — говорит другая.        А третья молчит.</a:t>
            </a:r>
          </a:p>
          <a:p>
            <a:r>
              <a:rPr lang="ru-RU" sz="2000"/>
              <a:t>— Что же ты про своего сына не скажешь? — спрашивают её соседки.</a:t>
            </a:r>
          </a:p>
          <a:p>
            <a:r>
              <a:rPr lang="ru-RU" sz="2000"/>
              <a:t>— Что ж сказать? — говорит женщина. — Ничего в нём особенного нету.</a:t>
            </a:r>
          </a:p>
          <a:p>
            <a:r>
              <a:rPr lang="ru-RU" sz="2000"/>
              <a:t>     Вот набрали женщины полные вёдра и пошли. А старичок — за ними. Идут женщины, останавливаются. Болят руки, плещется вода, ломит спину.</a:t>
            </a:r>
          </a:p>
          <a:p>
            <a:r>
              <a:rPr lang="ru-RU" sz="2000"/>
              <a:t>     Вдруг навстречу три мальчика выбегают. Один через голову кувыркается, колесом ходит — любуются им женщины. Другой песню поёт, соловьём заливается — заслушались его женщины.  А третий к матери подбежал, взял у неё вёдра тяжёлые и потащил их.</a:t>
            </a:r>
          </a:p>
          <a:p>
            <a:r>
              <a:rPr lang="ru-RU" sz="2000"/>
              <a:t>      Спрашивают женщины старичка:</a:t>
            </a:r>
          </a:p>
          <a:p>
            <a:r>
              <a:rPr lang="ru-RU" sz="2000"/>
              <a:t>— Ну что? Каковы наши сыновья?</a:t>
            </a:r>
          </a:p>
          <a:p>
            <a:r>
              <a:rPr lang="ru-RU" sz="2000"/>
              <a:t>— А где же они? — отвечает старик. — Я только одного сына вижу! </a:t>
            </a:r>
            <a:r>
              <a:rPr lang="ru-RU"/>
              <a:t/>
            </a:r>
            <a:br>
              <a:rPr lang="ru-RU"/>
            </a:b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Documents and Settings\Admin\Рабочий стол\основы светской этики\мальчик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950" y="4635500"/>
            <a:ext cx="2051050" cy="222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Picture 2" descr="C:\Documents and Settings\Admin\Рабочий стол\основы светской этики\девочк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59300"/>
            <a:ext cx="2700338" cy="229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Скругленная прямоугольная выноска 4"/>
          <p:cNvSpPr/>
          <p:nvPr/>
        </p:nvSpPr>
        <p:spPr>
          <a:xfrm flipH="1">
            <a:off x="5003800" y="1052513"/>
            <a:ext cx="3816350" cy="2808287"/>
          </a:xfrm>
          <a:prstGeom prst="wedgeRoundRectCallout">
            <a:avLst>
              <a:gd name="adj1" fmla="val -21232"/>
              <a:gd name="adj2" fmla="val 68470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Скругленная прямоугольная выноска 5"/>
          <p:cNvSpPr/>
          <p:nvPr/>
        </p:nvSpPr>
        <p:spPr>
          <a:xfrm>
            <a:off x="179388" y="1052513"/>
            <a:ext cx="3816350" cy="2736850"/>
          </a:xfrm>
          <a:prstGeom prst="wedgeRoundRectCallout">
            <a:avLst>
              <a:gd name="adj1" fmla="val -22700"/>
              <a:gd name="adj2" fmla="val 67747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79512" y="1412776"/>
            <a:ext cx="3816424" cy="2062103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Какие трудовые поручения ты выполняешь в школе?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076056" y="1412776"/>
            <a:ext cx="3672408" cy="2062103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Есть ли у тебя постоянные домашние поручения?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2"/>
          <p:cNvSpPr txBox="1">
            <a:spLocks noChangeArrowheads="1"/>
          </p:cNvSpPr>
          <p:nvPr/>
        </p:nvSpPr>
        <p:spPr bwMode="auto">
          <a:xfrm>
            <a:off x="539750" y="476250"/>
            <a:ext cx="2160588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 i="1">
                <a:solidFill>
                  <a:srgbClr val="C00000"/>
                </a:solidFill>
                <a:latin typeface="Calibri" pitchFamily="34" charset="0"/>
              </a:rPr>
              <a:t>Задание</a:t>
            </a:r>
          </a:p>
          <a:p>
            <a:endParaRPr lang="ru-RU" sz="2400" b="1" i="1">
              <a:solidFill>
                <a:srgbClr val="C00000"/>
              </a:solidFill>
              <a:latin typeface="Calibri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39750" y="1125538"/>
          <a:ext cx="8064500" cy="4967287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032250"/>
                <a:gridCol w="4032250"/>
              </a:tblGrid>
              <a:tr h="639722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0" dirty="0" smtClean="0">
                          <a:solidFill>
                            <a:schemeClr val="tx1"/>
                          </a:solidFill>
                        </a:rPr>
                        <a:t>Собери   пословицы</a:t>
                      </a:r>
                    </a:p>
                  </a:txBody>
                  <a:tcPr marL="91438" marR="91438" marT="45709" marB="45709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65513"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solidFill>
                            <a:schemeClr val="tx1"/>
                          </a:solidFill>
                        </a:rPr>
                        <a:t>Кто не работает</a:t>
                      </a:r>
                    </a:p>
                    <a:p>
                      <a:endParaRPr lang="ru-RU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8" marR="91438" marT="45709" marB="45709"/>
                </a:tc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solidFill>
                            <a:schemeClr val="tx1"/>
                          </a:solidFill>
                        </a:rPr>
                        <a:t>то и пожнешь</a:t>
                      </a:r>
                      <a:endParaRPr lang="ru-RU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8" marR="91438" marT="45709" marB="45709"/>
                </a:tc>
              </a:tr>
              <a:tr h="865513"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solidFill>
                            <a:schemeClr val="tx1"/>
                          </a:solidFill>
                        </a:rPr>
                        <a:t>На чужой каравай,</a:t>
                      </a:r>
                      <a:r>
                        <a:rPr lang="ru-RU" sz="2000" b="0" baseline="0" dirty="0" smtClean="0">
                          <a:solidFill>
                            <a:schemeClr val="tx1"/>
                          </a:solidFill>
                        </a:rPr>
                        <a:t> рот не разевай</a:t>
                      </a:r>
                      <a:endParaRPr lang="ru-RU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8" marR="91438" marT="45709" marB="45709"/>
                </a:tc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solidFill>
                            <a:schemeClr val="tx1"/>
                          </a:solidFill>
                        </a:rPr>
                        <a:t>рыбку из пруда</a:t>
                      </a:r>
                      <a:endParaRPr lang="ru-RU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8" marR="91438" marT="45709" marB="45709"/>
                </a:tc>
              </a:tr>
              <a:tr h="865513"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solidFill>
                            <a:schemeClr val="tx1"/>
                          </a:solidFill>
                        </a:rPr>
                        <a:t>Что посеешь,</a:t>
                      </a:r>
                      <a:endParaRPr lang="ru-RU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8" marR="91438" marT="45709" marB="45709"/>
                </a:tc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solidFill>
                            <a:schemeClr val="tx1"/>
                          </a:solidFill>
                        </a:rPr>
                        <a:t>чем целую неделю трудиться в пустую</a:t>
                      </a:r>
                      <a:endParaRPr lang="ru-RU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8" marR="91438" marT="45709" marB="45709"/>
                </a:tc>
              </a:tr>
              <a:tr h="865513"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solidFill>
                            <a:schemeClr val="tx1"/>
                          </a:solidFill>
                        </a:rPr>
                        <a:t>Без труда не вытащишь</a:t>
                      </a:r>
                      <a:endParaRPr lang="ru-RU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8" marR="91438" marT="45709" marB="45709"/>
                </a:tc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solidFill>
                            <a:schemeClr val="tx1"/>
                          </a:solidFill>
                        </a:rPr>
                        <a:t>а пораньше</a:t>
                      </a:r>
                      <a:r>
                        <a:rPr lang="ru-RU" sz="2000" b="0" baseline="0" dirty="0" smtClean="0">
                          <a:solidFill>
                            <a:schemeClr val="tx1"/>
                          </a:solidFill>
                        </a:rPr>
                        <a:t> вставай да свой затевай</a:t>
                      </a:r>
                      <a:endParaRPr lang="ru-RU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8" marR="91438" marT="45709" marB="45709"/>
                </a:tc>
              </a:tr>
              <a:tr h="865513"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solidFill>
                            <a:schemeClr val="tx1"/>
                          </a:solidFill>
                        </a:rPr>
                        <a:t>Лучше</a:t>
                      </a:r>
                      <a:r>
                        <a:rPr lang="ru-RU" sz="2000" b="0" baseline="0" dirty="0" smtClean="0">
                          <a:solidFill>
                            <a:schemeClr val="tx1"/>
                          </a:solidFill>
                        </a:rPr>
                        <a:t> день подумать,</a:t>
                      </a:r>
                    </a:p>
                    <a:p>
                      <a:endParaRPr lang="ru-RU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8" marR="91438" marT="45709" marB="45709"/>
                </a:tc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solidFill>
                            <a:schemeClr val="tx1"/>
                          </a:solidFill>
                        </a:rPr>
                        <a:t>тот не ест</a:t>
                      </a:r>
                      <a:endParaRPr lang="ru-RU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8" marR="91438" marT="45709" marB="45709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236</TotalTime>
  <Words>595</Words>
  <Application>Microsoft Office PowerPoint</Application>
  <PresentationFormat>Экран (4:3)</PresentationFormat>
  <Paragraphs>88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Классный Терпение час: и труд всё перетрут</dc:title>
  <dc:creator>Надежда</dc:creator>
  <cp:lastModifiedBy>Пользователь Windows</cp:lastModifiedBy>
  <cp:revision>28</cp:revision>
  <dcterms:created xsi:type="dcterms:W3CDTF">2013-03-04T05:59:27Z</dcterms:created>
  <dcterms:modified xsi:type="dcterms:W3CDTF">2018-01-10T20:09:12Z</dcterms:modified>
</cp:coreProperties>
</file>